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271" r:id="rId3"/>
    <p:sldId id="340" r:id="rId4"/>
    <p:sldId id="339" r:id="rId5"/>
    <p:sldId id="307" r:id="rId6"/>
    <p:sldId id="310" r:id="rId7"/>
    <p:sldId id="302" r:id="rId8"/>
    <p:sldId id="344" r:id="rId9"/>
    <p:sldId id="462" r:id="rId10"/>
    <p:sldId id="303" r:id="rId11"/>
    <p:sldId id="259" r:id="rId12"/>
    <p:sldId id="463" r:id="rId13"/>
    <p:sldId id="464" r:id="rId14"/>
    <p:sldId id="465" r:id="rId15"/>
    <p:sldId id="466" r:id="rId16"/>
    <p:sldId id="467" r:id="rId17"/>
    <p:sldId id="317" r:id="rId18"/>
    <p:sldId id="311" r:id="rId19"/>
    <p:sldId id="468" r:id="rId20"/>
    <p:sldId id="469" r:id="rId21"/>
    <p:sldId id="470" r:id="rId22"/>
    <p:sldId id="471" r:id="rId23"/>
    <p:sldId id="472" r:id="rId24"/>
    <p:sldId id="330" r:id="rId25"/>
    <p:sldId id="331" r:id="rId26"/>
    <p:sldId id="473" r:id="rId27"/>
    <p:sldId id="474" r:id="rId28"/>
    <p:sldId id="27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EF7"/>
    <a:srgbClr val="B3BEDF"/>
    <a:srgbClr val="B1C8D7"/>
    <a:srgbClr val="7991CE"/>
    <a:srgbClr val="EBEFF7"/>
    <a:srgbClr val="3F6AB7"/>
    <a:srgbClr val="335899"/>
    <a:srgbClr val="0072C5"/>
    <a:srgbClr val="004F8A"/>
    <a:srgbClr val="017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77" autoAdjust="0"/>
    <p:restoredTop sz="94660"/>
  </p:normalViewPr>
  <p:slideViewPr>
    <p:cSldViewPr snapToGrid="0" showGuides="1">
      <p:cViewPr varScale="1">
        <p:scale>
          <a:sx n="109" d="100"/>
          <a:sy n="109" d="100"/>
        </p:scale>
        <p:origin x="992" y="192"/>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370874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71468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77939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2022/7/1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2022/7/1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file:////var/folders/_b/0z5mgf157dd5sltw30425bq80000gn/T/com.microsoft.Word/WebArchiveCopyPasteTempFiles/000005.png" TargetMode="External"/><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file:////var/folders/_b/0z5mgf157dd5sltw30425bq80000gn/T/com.microsoft.Word/WebArchiveCopyPasteTempFiles/000011.png"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file:////var/folders/_b/0z5mgf157dd5sltw30425bq80000gn/T/com.microsoft.Word/WebArchiveCopyPasteTempFiles/000021.p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file:////var/folders/_b/0z5mgf157dd5sltw30425bq80000gn/T/com.microsoft.Word/WebArchiveCopyPasteTempFiles/000024.png" TargetMode="Externa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file:////var/folders/_b/0z5mgf157dd5sltw30425bq80000gn/T/com.microsoft.Word/WebArchiveCopyPasteTempFiles/000027.png" TargetMode="External"/><Relationship Id="rId5" Type="http://schemas.openxmlformats.org/officeDocument/2006/relationships/image" Target="../media/image2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file:////var/folders/_b/0z5mgf157dd5sltw30425bq80000gn/T/com.microsoft.Word/WebArchiveCopyPasteTempFiles/000003.png" TargetMode="External"/><Relationship Id="rId5" Type="http://schemas.openxmlformats.org/officeDocument/2006/relationships/image" Target="../media/image28.png"/><Relationship Id="rId4" Type="http://schemas.openxmlformats.org/officeDocument/2006/relationships/image" Target="file:////var/folders/_b/0z5mgf157dd5sltw30425bq80000gn/T/com.microsoft.Word/WebArchiveCopyPasteTempFiles/000009.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file:////var/folders/_b/0z5mgf157dd5sltw30425bq80000gn/T/com.microsoft.Word/WebArchiveCopyPasteTempFiles/000015.png" TargetMode="External"/><Relationship Id="rId5" Type="http://schemas.openxmlformats.org/officeDocument/2006/relationships/image" Target="../media/image30.png"/><Relationship Id="rId4" Type="http://schemas.openxmlformats.org/officeDocument/2006/relationships/image" Target="file:////var/folders/_b/0z5mgf157dd5sltw30425bq80000gn/T/com.microsoft.Word/WebArchiveCopyPasteTempFiles/00000f.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dirty="0"/>
              <a:t>数据描述与可视化</a:t>
            </a:r>
          </a:p>
        </p:txBody>
      </p:sp>
    </p:spTree>
    <p:extLst>
      <p:ext uri="{BB962C8B-B14F-4D97-AF65-F5344CB8AC3E}">
        <p14:creationId xmlns:p14="http://schemas.microsoft.com/office/powerpoint/2010/main" val="342036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82445" y="2576811"/>
            <a:ext cx="5570071" cy="1800000"/>
          </a:xfrm>
        </p:spPr>
        <p:txBody>
          <a:bodyPr anchor="ctr"/>
          <a:lstStyle/>
          <a:p>
            <a:pPr algn="r"/>
            <a:r>
              <a:rPr lang="zh-CN" altLang="en-US" dirty="0"/>
              <a:t>数据可视化基础</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1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柱状图</a:t>
            </a:r>
          </a:p>
        </p:txBody>
      </p:sp>
      <p:sp>
        <p:nvSpPr>
          <p:cNvPr id="5" name="文本框 24">
            <a:extLst>
              <a:ext uri="{FF2B5EF4-FFF2-40B4-BE49-F238E27FC236}">
                <a16:creationId xmlns:a16="http://schemas.microsoft.com/office/drawing/2014/main" id="{D7FC762D-7D29-B5ED-7A6C-39262A6DED4B}"/>
              </a:ext>
            </a:extLst>
          </p:cNvPr>
          <p:cNvSpPr txBox="1"/>
          <p:nvPr/>
        </p:nvSpPr>
        <p:spPr>
          <a:xfrm>
            <a:off x="1095824" y="2837769"/>
            <a:ext cx="1531188" cy="369332"/>
          </a:xfrm>
          <a:prstGeom prst="rect">
            <a:avLst/>
          </a:prstGeom>
          <a:solidFill>
            <a:srgbClr val="0171C5"/>
          </a:solidFill>
          <a:ln>
            <a:solidFill>
              <a:srgbClr val="0171C5"/>
            </a:solidFill>
          </a:ln>
        </p:spPr>
        <p:txBody>
          <a:bodyPr wrap="square" rtlCol="0">
            <a:sp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频数柱状图</a:t>
            </a:r>
            <a:endParaRPr lang="zh-TW" altLang="en-US" sz="1600" spc="150" dirty="0">
              <a:solidFill>
                <a:schemeClr val="bg1"/>
              </a:solidFill>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DBFA399E-D694-3C74-21A6-2969AFB974BA}"/>
              </a:ext>
            </a:extLst>
          </p:cNvPr>
          <p:cNvPicPr>
            <a:picLocks noChangeAspect="1"/>
          </p:cNvPicPr>
          <p:nvPr/>
        </p:nvPicPr>
        <p:blipFill>
          <a:blip r:embed="rId2"/>
          <a:stretch>
            <a:fillRect/>
          </a:stretch>
        </p:blipFill>
        <p:spPr>
          <a:xfrm>
            <a:off x="4077324" y="1131162"/>
            <a:ext cx="6723737" cy="4151878"/>
          </a:xfrm>
          <a:prstGeom prst="rect">
            <a:avLst/>
          </a:prstGeom>
        </p:spPr>
      </p:pic>
      <p:sp>
        <p:nvSpPr>
          <p:cNvPr id="12" name="Rectangle 11">
            <a:extLst>
              <a:ext uri="{FF2B5EF4-FFF2-40B4-BE49-F238E27FC236}">
                <a16:creationId xmlns:a16="http://schemas.microsoft.com/office/drawing/2014/main" id="{8A0B17EA-7786-E6D7-F0C6-323EA3FF269D}"/>
              </a:ext>
            </a:extLst>
          </p:cNvPr>
          <p:cNvSpPr/>
          <p:nvPr/>
        </p:nvSpPr>
        <p:spPr>
          <a:xfrm>
            <a:off x="1095824" y="5509343"/>
            <a:ext cx="7321153" cy="87863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频数柱状图展示的是定性变量各水平的频数统计；</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柱子高度代表每个水平频数的高低；</a:t>
            </a:r>
          </a:p>
        </p:txBody>
      </p:sp>
    </p:spTree>
    <p:extLst>
      <p:ext uri="{BB962C8B-B14F-4D97-AF65-F5344CB8AC3E}">
        <p14:creationId xmlns:p14="http://schemas.microsoft.com/office/powerpoint/2010/main" val="3936950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柱状图</a:t>
            </a:r>
          </a:p>
        </p:txBody>
      </p:sp>
      <p:sp>
        <p:nvSpPr>
          <p:cNvPr id="5" name="文本框 24">
            <a:extLst>
              <a:ext uri="{FF2B5EF4-FFF2-40B4-BE49-F238E27FC236}">
                <a16:creationId xmlns:a16="http://schemas.microsoft.com/office/drawing/2014/main" id="{D7FC762D-7D29-B5ED-7A6C-39262A6DED4B}"/>
              </a:ext>
            </a:extLst>
          </p:cNvPr>
          <p:cNvSpPr txBox="1"/>
          <p:nvPr/>
        </p:nvSpPr>
        <p:spPr>
          <a:xfrm>
            <a:off x="1095824" y="2431203"/>
            <a:ext cx="1531188" cy="369332"/>
          </a:xfrm>
          <a:prstGeom prst="rect">
            <a:avLst/>
          </a:prstGeom>
          <a:solidFill>
            <a:srgbClr val="0171C5"/>
          </a:solidFill>
          <a:ln>
            <a:solidFill>
              <a:srgbClr val="0171C5"/>
            </a:solidFill>
          </a:ln>
        </p:spPr>
        <p:txBody>
          <a:bodyPr wrap="square" rtlCol="0">
            <a:sp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分组柱状图</a:t>
            </a:r>
            <a:endParaRPr lang="zh-TW" altLang="en-US" sz="1600" spc="150" dirty="0">
              <a:solidFill>
                <a:schemeClr val="bg1"/>
              </a:solidFill>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id="{8A0B17EA-7786-E6D7-F0C6-323EA3FF269D}"/>
              </a:ext>
            </a:extLst>
          </p:cNvPr>
          <p:cNvSpPr/>
          <p:nvPr/>
        </p:nvSpPr>
        <p:spPr>
          <a:xfrm>
            <a:off x="1095824" y="5360517"/>
            <a:ext cx="7321153"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分组柱状图将不同水平的不同类别并列放入同一个横轴中；</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堆积柱状图则将同一水平的不同类别堆积在一个柱子中；</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二者都可以以颜色来区分类别；</a:t>
            </a:r>
          </a:p>
        </p:txBody>
      </p:sp>
      <p:pic>
        <p:nvPicPr>
          <p:cNvPr id="3" name="Picture 2">
            <a:extLst>
              <a:ext uri="{FF2B5EF4-FFF2-40B4-BE49-F238E27FC236}">
                <a16:creationId xmlns:a16="http://schemas.microsoft.com/office/drawing/2014/main" id="{8F416761-FC4A-92C1-7F74-CDA45E628F89}"/>
              </a:ext>
            </a:extLst>
          </p:cNvPr>
          <p:cNvPicPr>
            <a:picLocks noChangeAspect="1"/>
          </p:cNvPicPr>
          <p:nvPr/>
        </p:nvPicPr>
        <p:blipFill>
          <a:blip r:embed="rId2"/>
          <a:stretch>
            <a:fillRect/>
          </a:stretch>
        </p:blipFill>
        <p:spPr>
          <a:xfrm>
            <a:off x="4159770" y="986400"/>
            <a:ext cx="7053262" cy="4374117"/>
          </a:xfrm>
          <a:prstGeom prst="rect">
            <a:avLst/>
          </a:prstGeom>
        </p:spPr>
      </p:pic>
      <p:sp>
        <p:nvSpPr>
          <p:cNvPr id="8" name="文本框 24">
            <a:extLst>
              <a:ext uri="{FF2B5EF4-FFF2-40B4-BE49-F238E27FC236}">
                <a16:creationId xmlns:a16="http://schemas.microsoft.com/office/drawing/2014/main" id="{F839617D-50EA-E357-B1E5-2765DEA89D29}"/>
              </a:ext>
            </a:extLst>
          </p:cNvPr>
          <p:cNvSpPr txBox="1"/>
          <p:nvPr/>
        </p:nvSpPr>
        <p:spPr>
          <a:xfrm>
            <a:off x="1095824" y="3244334"/>
            <a:ext cx="1531188" cy="369332"/>
          </a:xfrm>
          <a:prstGeom prst="rect">
            <a:avLst/>
          </a:prstGeom>
          <a:solidFill>
            <a:srgbClr val="0171C5"/>
          </a:solidFill>
          <a:ln>
            <a:solidFill>
              <a:srgbClr val="0171C5"/>
            </a:solidFill>
          </a:ln>
        </p:spPr>
        <p:txBody>
          <a:bodyPr wrap="square" rtlCol="0">
            <a:sp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堆积柱状图</a:t>
            </a:r>
            <a:endParaRPr lang="zh-TW" altLang="en-US" sz="1600" spc="15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407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饼图 </a:t>
            </a:r>
            <a:r>
              <a:rPr lang="en-US" altLang="zh-CN" dirty="0"/>
              <a:t>&amp;</a:t>
            </a:r>
            <a:r>
              <a:rPr lang="zh-CN" altLang="en-US" dirty="0"/>
              <a:t> 直方图</a:t>
            </a:r>
          </a:p>
        </p:txBody>
      </p:sp>
      <p:sp>
        <p:nvSpPr>
          <p:cNvPr id="12" name="Rectangle 11">
            <a:extLst>
              <a:ext uri="{FF2B5EF4-FFF2-40B4-BE49-F238E27FC236}">
                <a16:creationId xmlns:a16="http://schemas.microsoft.com/office/drawing/2014/main" id="{8A0B17EA-7786-E6D7-F0C6-323EA3FF269D}"/>
              </a:ext>
            </a:extLst>
          </p:cNvPr>
          <p:cNvSpPr/>
          <p:nvPr/>
        </p:nvSpPr>
        <p:spPr>
          <a:xfrm>
            <a:off x="645123" y="4232270"/>
            <a:ext cx="5289712"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饼图是针对离散型数据的统计图；</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主要用于表示总体中各组成部分所占的比例；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通过合并小类，可以避免一张饼图上出现过多占比较小的部分，使饼图更加美观、清晰；</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3EF61693-6F63-6418-5D92-693BF4E6A20E}"/>
              </a:ext>
            </a:extLst>
          </p:cNvPr>
          <p:cNvSpPr>
            <a:spLocks noChangeArrowheads="1"/>
          </p:cNvSpPr>
          <p:nvPr/>
        </p:nvSpPr>
        <p:spPr bwMode="auto">
          <a:xfrm>
            <a:off x="5103778" y="1505244"/>
            <a:ext cx="21635862" cy="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025" name="图片 62">
            <a:extLst>
              <a:ext uri="{FF2B5EF4-FFF2-40B4-BE49-F238E27FC236}">
                <a16:creationId xmlns:a16="http://schemas.microsoft.com/office/drawing/2014/main" id="{5AA34722-6535-195B-CE03-730AD6BF65F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25917" t="13873" r="17101" b="22664"/>
          <a:stretch>
            <a:fillRect/>
          </a:stretch>
        </p:blipFill>
        <p:spPr bwMode="auto">
          <a:xfrm>
            <a:off x="992062" y="1294610"/>
            <a:ext cx="3825841" cy="265157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8">
            <a:extLst>
              <a:ext uri="{FF2B5EF4-FFF2-40B4-BE49-F238E27FC236}">
                <a16:creationId xmlns:a16="http://schemas.microsoft.com/office/drawing/2014/main" id="{F1591C70-89AB-1010-8B79-C12E68EF937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934835" y="986400"/>
            <a:ext cx="5265103" cy="32679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7BB235-428A-17BE-96A6-B5ECA2939CEA}"/>
              </a:ext>
            </a:extLst>
          </p:cNvPr>
          <p:cNvSpPr/>
          <p:nvPr/>
        </p:nvSpPr>
        <p:spPr>
          <a:xfrm>
            <a:off x="6096000" y="4232269"/>
            <a:ext cx="5806521" cy="212090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直方图是用于展示定量变量分布形态的一种统计图形 ；</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横轴是实数轴，被分成了许多连续的区间；</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纵轴代表频数或密度；</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能够直观地展现数据的分布特征（对称分布或偏分布）及异常值；</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04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折线图</a:t>
            </a:r>
          </a:p>
        </p:txBody>
      </p:sp>
      <p:sp>
        <p:nvSpPr>
          <p:cNvPr id="12" name="Rectangle 11">
            <a:extLst>
              <a:ext uri="{FF2B5EF4-FFF2-40B4-BE49-F238E27FC236}">
                <a16:creationId xmlns:a16="http://schemas.microsoft.com/office/drawing/2014/main" id="{8A0B17EA-7786-E6D7-F0C6-323EA3FF269D}"/>
              </a:ext>
            </a:extLst>
          </p:cNvPr>
          <p:cNvSpPr/>
          <p:nvPr/>
        </p:nvSpPr>
        <p:spPr>
          <a:xfrm>
            <a:off x="1095824" y="4759479"/>
            <a:ext cx="7267669"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折线图是以折线的上升或下降来表示统计数量增减变化的统计图；</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一般用于反映变量随时间变化的特征；</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对于时间序列数据，折线图是“观趋势看走向”的有效工具；</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关注它的趋势、峰值、周期性、波动幅度等指标；</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3EF61693-6F63-6418-5D92-693BF4E6A20E}"/>
              </a:ext>
            </a:extLst>
          </p:cNvPr>
          <p:cNvSpPr>
            <a:spLocks noChangeArrowheads="1"/>
          </p:cNvSpPr>
          <p:nvPr/>
        </p:nvSpPr>
        <p:spPr bwMode="auto">
          <a:xfrm>
            <a:off x="5103778" y="1505244"/>
            <a:ext cx="21635862" cy="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FC1A7C59-FCD1-73B4-28F2-13AFC8320C98}"/>
              </a:ext>
            </a:extLst>
          </p:cNvPr>
          <p:cNvSpPr>
            <a:spLocks noChangeArrowheads="1"/>
          </p:cNvSpPr>
          <p:nvPr/>
        </p:nvSpPr>
        <p:spPr bwMode="auto">
          <a:xfrm>
            <a:off x="1472120" y="27691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8" name="Picture 7" descr="Screen Shot 2021-10-31 at 3.00.49 PM">
            <a:extLst>
              <a:ext uri="{FF2B5EF4-FFF2-40B4-BE49-F238E27FC236}">
                <a16:creationId xmlns:a16="http://schemas.microsoft.com/office/drawing/2014/main" id="{35C19AB6-2E05-C919-DE34-E3D91FC8223F}"/>
              </a:ext>
            </a:extLst>
          </p:cNvPr>
          <p:cNvPicPr>
            <a:picLocks noChangeAspect="1"/>
          </p:cNvPicPr>
          <p:nvPr/>
        </p:nvPicPr>
        <p:blipFill>
          <a:blip r:embed="rId2"/>
          <a:stretch>
            <a:fillRect/>
          </a:stretch>
        </p:blipFill>
        <p:spPr>
          <a:xfrm>
            <a:off x="714795" y="1182303"/>
            <a:ext cx="5036485" cy="2825494"/>
          </a:xfrm>
          <a:prstGeom prst="rect">
            <a:avLst/>
          </a:prstGeom>
        </p:spPr>
      </p:pic>
      <p:pic>
        <p:nvPicPr>
          <p:cNvPr id="9" name="Picture 8" descr="Screen Shot 2021-10-31 at 3.02.07 PM">
            <a:extLst>
              <a:ext uri="{FF2B5EF4-FFF2-40B4-BE49-F238E27FC236}">
                <a16:creationId xmlns:a16="http://schemas.microsoft.com/office/drawing/2014/main" id="{F706CB78-1139-2B02-F0A6-99E99C44F65E}"/>
              </a:ext>
            </a:extLst>
          </p:cNvPr>
          <p:cNvPicPr>
            <a:picLocks noChangeAspect="1"/>
          </p:cNvPicPr>
          <p:nvPr/>
        </p:nvPicPr>
        <p:blipFill>
          <a:blip r:embed="rId3"/>
          <a:stretch>
            <a:fillRect/>
          </a:stretch>
        </p:blipFill>
        <p:spPr>
          <a:xfrm>
            <a:off x="6440722" y="986400"/>
            <a:ext cx="4801216" cy="2858679"/>
          </a:xfrm>
          <a:prstGeom prst="rect">
            <a:avLst/>
          </a:prstGeom>
        </p:spPr>
      </p:pic>
      <p:sp>
        <p:nvSpPr>
          <p:cNvPr id="4" name="Rectangle 3">
            <a:extLst>
              <a:ext uri="{FF2B5EF4-FFF2-40B4-BE49-F238E27FC236}">
                <a16:creationId xmlns:a16="http://schemas.microsoft.com/office/drawing/2014/main" id="{74E42884-9C6A-08F5-26F0-F3AFEBDAEDC5}"/>
              </a:ext>
            </a:extLst>
          </p:cNvPr>
          <p:cNvSpPr/>
          <p:nvPr/>
        </p:nvSpPr>
        <p:spPr>
          <a:xfrm>
            <a:off x="2514275" y="4073127"/>
            <a:ext cx="185339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乘客数据折线图</a:t>
            </a:r>
            <a:r>
              <a:rPr lang="en-CN" dirty="0">
                <a:latin typeface="Microsoft YaHei" panose="020B0503020204020204" pitchFamily="34" charset="-122"/>
                <a:ea typeface="Microsoft YaHei" panose="020B0503020204020204" pitchFamily="34" charset="-122"/>
              </a:rPr>
              <a:t> </a:t>
            </a:r>
          </a:p>
        </p:txBody>
      </p:sp>
      <p:sp>
        <p:nvSpPr>
          <p:cNvPr id="10" name="Rectangle 9">
            <a:extLst>
              <a:ext uri="{FF2B5EF4-FFF2-40B4-BE49-F238E27FC236}">
                <a16:creationId xmlns:a16="http://schemas.microsoft.com/office/drawing/2014/main" id="{56A43487-D2D3-B8ED-5062-09B976BB3C3C}"/>
              </a:ext>
            </a:extLst>
          </p:cNvPr>
          <p:cNvSpPr/>
          <p:nvPr/>
        </p:nvSpPr>
        <p:spPr>
          <a:xfrm>
            <a:off x="7250398" y="4073127"/>
            <a:ext cx="3485249"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人民的名义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搜索指数折线图 </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057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箱线图</a:t>
            </a:r>
          </a:p>
        </p:txBody>
      </p:sp>
      <p:sp>
        <p:nvSpPr>
          <p:cNvPr id="12" name="Rectangle 11">
            <a:extLst>
              <a:ext uri="{FF2B5EF4-FFF2-40B4-BE49-F238E27FC236}">
                <a16:creationId xmlns:a16="http://schemas.microsoft.com/office/drawing/2014/main" id="{8A0B17EA-7786-E6D7-F0C6-323EA3FF269D}"/>
              </a:ext>
            </a:extLst>
          </p:cNvPr>
          <p:cNvSpPr/>
          <p:nvPr/>
        </p:nvSpPr>
        <p:spPr>
          <a:xfrm>
            <a:off x="1095824" y="4762402"/>
            <a:ext cx="9994207"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箱线图主要用于描述定量变量在定性变量各个水平上的分布差异；</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u="sng" dirty="0">
                <a:latin typeface="Microsoft YaHei" panose="020B0503020204020204" pitchFamily="34" charset="-122"/>
                <a:ea typeface="Microsoft YaHei" panose="020B0503020204020204" pitchFamily="34" charset="-122"/>
                <a:cs typeface="Times New Roman" panose="02020603050405020304" pitchFamily="18" charset="0"/>
              </a:rPr>
              <a:t>中位数的大小</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：反映了定量数据的一般水平；</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u="sng" dirty="0">
                <a:latin typeface="Microsoft YaHei" panose="020B0503020204020204" pitchFamily="34" charset="-122"/>
                <a:ea typeface="Microsoft YaHei" panose="020B0503020204020204" pitchFamily="34" charset="-122"/>
                <a:cs typeface="Times New Roman" panose="02020603050405020304" pitchFamily="18" charset="0"/>
              </a:rPr>
              <a:t>上下四分位数之间的差</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：反映了数据的波动程度；</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u="sng" dirty="0">
                <a:latin typeface="Microsoft YaHei" panose="020B0503020204020204" pitchFamily="34" charset="-122"/>
                <a:ea typeface="Microsoft YaHei" panose="020B0503020204020204" pitchFamily="34" charset="-122"/>
                <a:cs typeface="Times New Roman" panose="02020603050405020304" pitchFamily="18" charset="0"/>
              </a:rPr>
              <a:t>左右竖线以外的点</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：反映了数据中可能存在的异常点；</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3EF61693-6F63-6418-5D92-693BF4E6A20E}"/>
              </a:ext>
            </a:extLst>
          </p:cNvPr>
          <p:cNvSpPr>
            <a:spLocks noChangeArrowheads="1"/>
          </p:cNvSpPr>
          <p:nvPr/>
        </p:nvSpPr>
        <p:spPr bwMode="auto">
          <a:xfrm>
            <a:off x="5103778" y="1505244"/>
            <a:ext cx="21635862" cy="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FC1A7C59-FCD1-73B4-28F2-13AFC8320C98}"/>
              </a:ext>
            </a:extLst>
          </p:cNvPr>
          <p:cNvSpPr>
            <a:spLocks noChangeArrowheads="1"/>
          </p:cNvSpPr>
          <p:nvPr/>
        </p:nvSpPr>
        <p:spPr bwMode="auto">
          <a:xfrm>
            <a:off x="1472120" y="27691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1" name="图片 24">
            <a:extLst>
              <a:ext uri="{FF2B5EF4-FFF2-40B4-BE49-F238E27FC236}">
                <a16:creationId xmlns:a16="http://schemas.microsoft.com/office/drawing/2014/main" id="{9981C22C-CEB8-4E98-2BE7-146EACC91E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43213" y="1458435"/>
            <a:ext cx="5981598" cy="2621410"/>
          </a:xfrm>
          <a:prstGeom prst="rect">
            <a:avLst/>
          </a:prstGeom>
          <a:noFill/>
          <a:ln>
            <a:noFill/>
          </a:ln>
        </p:spPr>
      </p:pic>
      <p:sp>
        <p:nvSpPr>
          <p:cNvPr id="6" name="Rectangle 4">
            <a:extLst>
              <a:ext uri="{FF2B5EF4-FFF2-40B4-BE49-F238E27FC236}">
                <a16:creationId xmlns:a16="http://schemas.microsoft.com/office/drawing/2014/main" id="{D971926F-38B4-7FB6-E40A-B22D8D300694}"/>
              </a:ext>
            </a:extLst>
          </p:cNvPr>
          <p:cNvSpPr>
            <a:spLocks noChangeArrowheads="1"/>
          </p:cNvSpPr>
          <p:nvPr/>
        </p:nvSpPr>
        <p:spPr bwMode="auto">
          <a:xfrm>
            <a:off x="8449131" y="1242896"/>
            <a:ext cx="210467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5" name="Rectangle 14">
            <a:extLst>
              <a:ext uri="{FF2B5EF4-FFF2-40B4-BE49-F238E27FC236}">
                <a16:creationId xmlns:a16="http://schemas.microsoft.com/office/drawing/2014/main" id="{7816C0D2-6127-0615-8525-E6EBADD29430}"/>
              </a:ext>
            </a:extLst>
          </p:cNvPr>
          <p:cNvSpPr/>
          <p:nvPr/>
        </p:nvSpPr>
        <p:spPr>
          <a:xfrm>
            <a:off x="8609739" y="4192835"/>
            <a:ext cx="1338828" cy="369332"/>
          </a:xfrm>
          <a:prstGeom prst="rect">
            <a:avLst/>
          </a:prstGeom>
        </p:spPr>
        <p:txBody>
          <a:bodyPr wrap="none">
            <a:spAutoFit/>
          </a:bodyPr>
          <a:lstStyle/>
          <a:p>
            <a:r>
              <a:rPr lang="en-CN" dirty="0">
                <a:latin typeface="Microsoft YaHei" panose="020B0503020204020204" pitchFamily="34" charset="-122"/>
                <a:ea typeface="Microsoft YaHei" panose="020B0503020204020204" pitchFamily="34" charset="-122"/>
              </a:rPr>
              <a:t>分组箱线图</a:t>
            </a:r>
          </a:p>
        </p:txBody>
      </p:sp>
      <p:pic>
        <p:nvPicPr>
          <p:cNvPr id="16" name="图片 11">
            <a:extLst>
              <a:ext uri="{FF2B5EF4-FFF2-40B4-BE49-F238E27FC236}">
                <a16:creationId xmlns:a16="http://schemas.microsoft.com/office/drawing/2014/main" id="{6115FAA5-E7B7-C6FD-E7D2-59188C869E31}"/>
              </a:ext>
            </a:extLst>
          </p:cNvPr>
          <p:cNvPicPr>
            <a:picLocks noChangeAspect="1"/>
          </p:cNvPicPr>
          <p:nvPr/>
        </p:nvPicPr>
        <p:blipFill>
          <a:blip r:embed="rId3"/>
          <a:srcRect t="13531" r="3058" b="4100"/>
          <a:stretch>
            <a:fillRect/>
          </a:stretch>
        </p:blipFill>
        <p:spPr>
          <a:xfrm>
            <a:off x="6443203" y="1017811"/>
            <a:ext cx="5059901" cy="3071049"/>
          </a:xfrm>
          <a:prstGeom prst="rect">
            <a:avLst/>
          </a:prstGeom>
          <a:ln>
            <a:noFill/>
          </a:ln>
        </p:spPr>
      </p:pic>
    </p:spTree>
    <p:extLst>
      <p:ext uri="{BB962C8B-B14F-4D97-AF65-F5344CB8AC3E}">
        <p14:creationId xmlns:p14="http://schemas.microsoft.com/office/powerpoint/2010/main" val="1693868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散点图 </a:t>
            </a:r>
            <a:r>
              <a:rPr lang="en-US" altLang="zh-CN" dirty="0"/>
              <a:t>&amp;</a:t>
            </a:r>
            <a:r>
              <a:rPr lang="zh-CN" altLang="en-US" dirty="0"/>
              <a:t> 相关系数图</a:t>
            </a:r>
          </a:p>
        </p:txBody>
      </p:sp>
      <p:sp>
        <p:nvSpPr>
          <p:cNvPr id="12" name="Rectangle 11">
            <a:extLst>
              <a:ext uri="{FF2B5EF4-FFF2-40B4-BE49-F238E27FC236}">
                <a16:creationId xmlns:a16="http://schemas.microsoft.com/office/drawing/2014/main" id="{8A0B17EA-7786-E6D7-F0C6-323EA3FF269D}"/>
              </a:ext>
            </a:extLst>
          </p:cNvPr>
          <p:cNvSpPr/>
          <p:nvPr/>
        </p:nvSpPr>
        <p:spPr>
          <a:xfrm>
            <a:off x="830576" y="5294118"/>
            <a:ext cx="5136614"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散点图用二维坐标展示两个连续变量之间关系；</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为两变量的相关方向、相关程度提供了直观的阐释；</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Rectangle 2">
            <a:extLst>
              <a:ext uri="{FF2B5EF4-FFF2-40B4-BE49-F238E27FC236}">
                <a16:creationId xmlns:a16="http://schemas.microsoft.com/office/drawing/2014/main" id="{3EF61693-6F63-6418-5D92-693BF4E6A20E}"/>
              </a:ext>
            </a:extLst>
          </p:cNvPr>
          <p:cNvSpPr>
            <a:spLocks noChangeArrowheads="1"/>
          </p:cNvSpPr>
          <p:nvPr/>
        </p:nvSpPr>
        <p:spPr bwMode="auto">
          <a:xfrm>
            <a:off x="5103778" y="1505244"/>
            <a:ext cx="21635862" cy="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FC1A7C59-FCD1-73B4-28F2-13AFC8320C98}"/>
              </a:ext>
            </a:extLst>
          </p:cNvPr>
          <p:cNvSpPr>
            <a:spLocks noChangeArrowheads="1"/>
          </p:cNvSpPr>
          <p:nvPr/>
        </p:nvSpPr>
        <p:spPr bwMode="auto">
          <a:xfrm>
            <a:off x="1472120" y="27691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sp>
        <p:nvSpPr>
          <p:cNvPr id="6" name="Rectangle 4">
            <a:extLst>
              <a:ext uri="{FF2B5EF4-FFF2-40B4-BE49-F238E27FC236}">
                <a16:creationId xmlns:a16="http://schemas.microsoft.com/office/drawing/2014/main" id="{D971926F-38B4-7FB6-E40A-B22D8D300694}"/>
              </a:ext>
            </a:extLst>
          </p:cNvPr>
          <p:cNvSpPr>
            <a:spLocks noChangeArrowheads="1"/>
          </p:cNvSpPr>
          <p:nvPr/>
        </p:nvSpPr>
        <p:spPr bwMode="auto">
          <a:xfrm>
            <a:off x="8449131" y="1242896"/>
            <a:ext cx="210467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0" name="image34.png">
            <a:extLst>
              <a:ext uri="{FF2B5EF4-FFF2-40B4-BE49-F238E27FC236}">
                <a16:creationId xmlns:a16="http://schemas.microsoft.com/office/drawing/2014/main" id="{462DABF9-F442-85EE-306D-7AC0970F75F1}"/>
              </a:ext>
            </a:extLst>
          </p:cNvPr>
          <p:cNvPicPr>
            <a:picLocks noChangeAspect="1"/>
          </p:cNvPicPr>
          <p:nvPr/>
        </p:nvPicPr>
        <p:blipFill>
          <a:blip r:embed="rId2" cstate="print"/>
          <a:stretch>
            <a:fillRect/>
          </a:stretch>
        </p:blipFill>
        <p:spPr>
          <a:xfrm>
            <a:off x="1304253" y="1009258"/>
            <a:ext cx="4402299" cy="4146076"/>
          </a:xfrm>
          <a:prstGeom prst="rect">
            <a:avLst/>
          </a:prstGeom>
          <a:ln w="12700">
            <a:miter lim="400000"/>
            <a:headEnd/>
            <a:tailEnd/>
          </a:ln>
        </p:spPr>
      </p:pic>
      <p:sp>
        <p:nvSpPr>
          <p:cNvPr id="4" name="Rectangle 2">
            <a:extLst>
              <a:ext uri="{FF2B5EF4-FFF2-40B4-BE49-F238E27FC236}">
                <a16:creationId xmlns:a16="http://schemas.microsoft.com/office/drawing/2014/main" id="{E5D343AB-0690-7C9F-2E10-EAA1BFB1BA89}"/>
              </a:ext>
            </a:extLst>
          </p:cNvPr>
          <p:cNvSpPr>
            <a:spLocks noChangeArrowheads="1"/>
          </p:cNvSpPr>
          <p:nvPr/>
        </p:nvSpPr>
        <p:spPr bwMode="auto">
          <a:xfrm>
            <a:off x="6317583" y="986399"/>
            <a:ext cx="181974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3073" name="图片 60">
            <a:extLst>
              <a:ext uri="{FF2B5EF4-FFF2-40B4-BE49-F238E27FC236}">
                <a16:creationId xmlns:a16="http://schemas.microsoft.com/office/drawing/2014/main" id="{80EB5312-4930-5488-8F5B-FDE29261CB8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22276"/>
          <a:stretch>
            <a:fillRect/>
          </a:stretch>
        </p:blipFill>
        <p:spPr bwMode="auto">
          <a:xfrm>
            <a:off x="6250591" y="614102"/>
            <a:ext cx="5408723" cy="43100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818E47E-4A63-E197-4ED5-5200D6D8D68D}"/>
              </a:ext>
            </a:extLst>
          </p:cNvPr>
          <p:cNvSpPr/>
          <p:nvPr/>
        </p:nvSpPr>
        <p:spPr>
          <a:xfrm>
            <a:off x="6224811" y="5294119"/>
            <a:ext cx="5710294"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相关系数图是对多变量相关关系矩阵的可视化展示；</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每一个格子中的元素代表了对应两变量之间的相关系数大小；</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9411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数据可视化进阶</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18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a:t>ggplot2</a:t>
            </a:r>
            <a:r>
              <a:rPr lang="zh-CN" altLang="en-US" dirty="0"/>
              <a:t> 包</a:t>
            </a:r>
            <a:endParaRPr lang="en-CN" dirty="0"/>
          </a:p>
        </p:txBody>
      </p:sp>
      <p:sp>
        <p:nvSpPr>
          <p:cNvPr id="3" name="Rectangle 2">
            <a:extLst>
              <a:ext uri="{FF2B5EF4-FFF2-40B4-BE49-F238E27FC236}">
                <a16:creationId xmlns:a16="http://schemas.microsoft.com/office/drawing/2014/main" id="{A5824EA2-61A3-0F43-83BC-ED63E650EEE0}"/>
              </a:ext>
            </a:extLst>
          </p:cNvPr>
          <p:cNvSpPr/>
          <p:nvPr/>
        </p:nvSpPr>
        <p:spPr>
          <a:xfrm>
            <a:off x="5263486" y="6062529"/>
            <a:ext cx="5972249"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一个基于语法的、连贯的、比较全面的图形生成系统 </a:t>
            </a:r>
            <a:endParaRPr lang="en-CN" dirty="0">
              <a:latin typeface="Microsoft YaHei" panose="020B0503020204020204" pitchFamily="34" charset="-122"/>
              <a:ea typeface="Microsoft YaHei" panose="020B0503020204020204" pitchFamily="34" charset="-122"/>
            </a:endParaRPr>
          </a:p>
        </p:txBody>
      </p:sp>
      <p:pic>
        <p:nvPicPr>
          <p:cNvPr id="23" name="图片 1">
            <a:extLst>
              <a:ext uri="{FF2B5EF4-FFF2-40B4-BE49-F238E27FC236}">
                <a16:creationId xmlns:a16="http://schemas.microsoft.com/office/drawing/2014/main" id="{DD897BF4-00C2-95FC-CE0F-079D9F0BB07E}"/>
              </a:ext>
            </a:extLst>
          </p:cNvPr>
          <p:cNvPicPr>
            <a:picLocks noChangeAspect="1"/>
          </p:cNvPicPr>
          <p:nvPr/>
        </p:nvPicPr>
        <p:blipFill>
          <a:blip r:embed="rId2" cstate="print"/>
          <a:stretch>
            <a:fillRect/>
          </a:stretch>
        </p:blipFill>
        <p:spPr>
          <a:xfrm>
            <a:off x="994035" y="1072703"/>
            <a:ext cx="3423170" cy="4820599"/>
          </a:xfrm>
          <a:prstGeom prst="rect">
            <a:avLst/>
          </a:prstGeom>
        </p:spPr>
      </p:pic>
      <p:sp>
        <p:nvSpPr>
          <p:cNvPr id="13" name="Rectangle 12">
            <a:extLst>
              <a:ext uri="{FF2B5EF4-FFF2-40B4-BE49-F238E27FC236}">
                <a16:creationId xmlns:a16="http://schemas.microsoft.com/office/drawing/2014/main" id="{17097F4B-CB60-B68A-5E5F-5C85B929334B}"/>
              </a:ext>
            </a:extLst>
          </p:cNvPr>
          <p:cNvSpPr/>
          <p:nvPr/>
        </p:nvSpPr>
        <p:spPr>
          <a:xfrm>
            <a:off x="806467" y="6152105"/>
            <a:ext cx="418255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SimSun" panose="02010600030101010101" pitchFamily="2" charset="-122"/>
              </a:rPr>
              <a:t>哈德利</a:t>
            </a:r>
            <a:r>
              <a:rPr lang="en-US"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威克姆肖像图</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a:t>
            </a:r>
            <a:r>
              <a:rPr lang="en-US" dirty="0">
                <a:latin typeface="Microsoft YaHei" panose="020B0503020204020204" pitchFamily="34" charset="-122"/>
                <a:ea typeface="Microsoft YaHei" panose="020B0503020204020204" pitchFamily="34" charset="-122"/>
                <a:cs typeface="Calibri" panose="020F0502020204030204" pitchFamily="34" charset="0"/>
              </a:rPr>
              <a:t>ggplot2</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绘制）</a:t>
            </a:r>
            <a:r>
              <a:rPr lang="en-CN" dirty="0">
                <a:latin typeface="Microsoft YaHei" panose="020B0503020204020204" pitchFamily="34" charset="-122"/>
                <a:ea typeface="Microsoft YaHei" panose="020B0503020204020204" pitchFamily="34" charset="-122"/>
              </a:rPr>
              <a:t> </a:t>
            </a:r>
          </a:p>
        </p:txBody>
      </p:sp>
      <p:pic>
        <p:nvPicPr>
          <p:cNvPr id="4098" name="Picture 2">
            <a:extLst>
              <a:ext uri="{FF2B5EF4-FFF2-40B4-BE49-F238E27FC236}">
                <a16:creationId xmlns:a16="http://schemas.microsoft.com/office/drawing/2014/main" id="{ED22799E-4FF4-A30B-00D2-0F50FF631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079" y="139029"/>
            <a:ext cx="1196794" cy="1386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F3F33E43-B6CF-3F74-DBA4-FF6DF804F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3486" y="668215"/>
            <a:ext cx="5334703" cy="5225087"/>
          </a:xfrm>
          <a:prstGeom prst="rect">
            <a:avLst/>
          </a:prstGeom>
        </p:spPr>
      </p:pic>
    </p:spTree>
    <p:extLst>
      <p:ext uri="{BB962C8B-B14F-4D97-AF65-F5344CB8AC3E}">
        <p14:creationId xmlns:p14="http://schemas.microsoft.com/office/powerpoint/2010/main" val="285316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D62BFFA-D25D-212A-D822-189132AACB54}"/>
              </a:ext>
            </a:extLst>
          </p:cNvPr>
          <p:cNvSpPr>
            <a:spLocks noChangeArrowheads="1"/>
          </p:cNvSpPr>
          <p:nvPr/>
        </p:nvSpPr>
        <p:spPr bwMode="auto">
          <a:xfrm>
            <a:off x="6890477" y="1119644"/>
            <a:ext cx="17381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6151" name="图片 4">
            <a:extLst>
              <a:ext uri="{FF2B5EF4-FFF2-40B4-BE49-F238E27FC236}">
                <a16:creationId xmlns:a16="http://schemas.microsoft.com/office/drawing/2014/main" id="{F7D31EA3-306D-970B-870D-ED5084D74A2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8710" r="10985"/>
          <a:stretch>
            <a:fillRect/>
          </a:stretch>
        </p:blipFill>
        <p:spPr bwMode="auto">
          <a:xfrm>
            <a:off x="6890477" y="1119644"/>
            <a:ext cx="4777489" cy="3663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a:t>ggplot2</a:t>
            </a:r>
            <a:r>
              <a:rPr lang="zh-CN" altLang="en-US" dirty="0"/>
              <a:t> 包：单个定性变量作图</a:t>
            </a:r>
            <a:endParaRPr lang="en-CN" dirty="0"/>
          </a:p>
        </p:txBody>
      </p:sp>
      <p:sp>
        <p:nvSpPr>
          <p:cNvPr id="3" name="Rectangle 2">
            <a:extLst>
              <a:ext uri="{FF2B5EF4-FFF2-40B4-BE49-F238E27FC236}">
                <a16:creationId xmlns:a16="http://schemas.microsoft.com/office/drawing/2014/main" id="{A5824EA2-61A3-0F43-83BC-ED63E650EEE0}"/>
              </a:ext>
            </a:extLst>
          </p:cNvPr>
          <p:cNvSpPr/>
          <p:nvPr/>
        </p:nvSpPr>
        <p:spPr>
          <a:xfrm>
            <a:off x="1095824" y="5608389"/>
            <a:ext cx="9671714"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ggplot2</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包在绘图时采用图层叠加的原理，将所需要绘制的元素一层层叠加到画布上；</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第一步是建立一个坐标轴的图层，即定义好数据及坐标映射 </a:t>
            </a:r>
            <a:endParaRPr lang="en-CN" dirty="0">
              <a:latin typeface="Microsoft YaHei" panose="020B0503020204020204" pitchFamily="34" charset="-122"/>
              <a:ea typeface="Microsoft YaHei" panose="020B0503020204020204" pitchFamily="34" charset="-122"/>
            </a:endParaRPr>
          </a:p>
        </p:txBody>
      </p:sp>
      <p:pic>
        <p:nvPicPr>
          <p:cNvPr id="4098" name="Picture 2">
            <a:extLst>
              <a:ext uri="{FF2B5EF4-FFF2-40B4-BE49-F238E27FC236}">
                <a16:creationId xmlns:a16="http://schemas.microsoft.com/office/drawing/2014/main" id="{ED22799E-4FF4-A30B-00D2-0F50FF631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079" y="139029"/>
            <a:ext cx="1196794" cy="1386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4DB5B2-F594-4F1C-DF6F-D5975E8500A4}"/>
              </a:ext>
            </a:extLst>
          </p:cNvPr>
          <p:cNvSpPr>
            <a:spLocks noChangeArrowheads="1"/>
          </p:cNvSpPr>
          <p:nvPr/>
        </p:nvSpPr>
        <p:spPr bwMode="auto">
          <a:xfrm>
            <a:off x="539261" y="1418492"/>
            <a:ext cx="21371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6147" name="图片 45">
            <a:extLst>
              <a:ext uri="{FF2B5EF4-FFF2-40B4-BE49-F238E27FC236}">
                <a16:creationId xmlns:a16="http://schemas.microsoft.com/office/drawing/2014/main" id="{6595CA32-96DE-72A8-4D5D-FD4EBEBB5CD3}"/>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38380" y="1119644"/>
            <a:ext cx="5952978" cy="3663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5E9A4B9-C486-704D-87C0-191BA01EC3ED}"/>
              </a:ext>
            </a:extLst>
          </p:cNvPr>
          <p:cNvSpPr/>
          <p:nvPr/>
        </p:nvSpPr>
        <p:spPr>
          <a:xfrm>
            <a:off x="2354275" y="5011036"/>
            <a:ext cx="2369495" cy="369332"/>
          </a:xfrm>
          <a:prstGeom prst="rect">
            <a:avLst/>
          </a:prstGeom>
        </p:spPr>
        <p:txBody>
          <a:bodyPr wrap="none">
            <a:spAutoFit/>
          </a:bodyPr>
          <a:lstStyle/>
          <a:p>
            <a:r>
              <a:rPr lang="en-US" altLang="zh-CN" dirty="0" err="1">
                <a:latin typeface="Microsoft YaHei" panose="020B0503020204020204" pitchFamily="34" charset="-122"/>
                <a:ea typeface="Microsoft YaHei" panose="020B0503020204020204" pitchFamily="34" charset="-122"/>
                <a:cs typeface="SimSun" panose="02010600030101010101" pitchFamily="2" charset="-122"/>
              </a:rPr>
              <a:t>geom_bar</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：柱状图</a:t>
            </a:r>
            <a:endParaRPr lang="en-CN"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id="{0EF19189-8453-A1D1-8451-0E4E8AA69566}"/>
              </a:ext>
            </a:extLst>
          </p:cNvPr>
          <p:cNvSpPr/>
          <p:nvPr/>
        </p:nvSpPr>
        <p:spPr>
          <a:xfrm>
            <a:off x="7468232" y="5011036"/>
            <a:ext cx="303320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SimSun" panose="02010600030101010101" pitchFamily="2" charset="-122"/>
              </a:rPr>
              <a:t>柱状图 </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 极坐标变换：饼图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154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章节与案例引入</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421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D62BFFA-D25D-212A-D822-189132AACB54}"/>
              </a:ext>
            </a:extLst>
          </p:cNvPr>
          <p:cNvSpPr>
            <a:spLocks noChangeArrowheads="1"/>
          </p:cNvSpPr>
          <p:nvPr/>
        </p:nvSpPr>
        <p:spPr bwMode="auto">
          <a:xfrm>
            <a:off x="6890477" y="1119644"/>
            <a:ext cx="17381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a:t>ggplot2</a:t>
            </a:r>
            <a:r>
              <a:rPr lang="zh-CN" altLang="en-US" dirty="0"/>
              <a:t> 包：单个定量变量作图</a:t>
            </a:r>
            <a:endParaRPr lang="en-CN" dirty="0"/>
          </a:p>
        </p:txBody>
      </p:sp>
      <p:pic>
        <p:nvPicPr>
          <p:cNvPr id="4098" name="Picture 2">
            <a:extLst>
              <a:ext uri="{FF2B5EF4-FFF2-40B4-BE49-F238E27FC236}">
                <a16:creationId xmlns:a16="http://schemas.microsoft.com/office/drawing/2014/main" id="{ED22799E-4FF4-A30B-00D2-0F50FF63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0079" y="139029"/>
            <a:ext cx="1196794" cy="1386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4DB5B2-F594-4F1C-DF6F-D5975E8500A4}"/>
              </a:ext>
            </a:extLst>
          </p:cNvPr>
          <p:cNvSpPr>
            <a:spLocks noChangeArrowheads="1"/>
          </p:cNvSpPr>
          <p:nvPr/>
        </p:nvSpPr>
        <p:spPr bwMode="auto">
          <a:xfrm>
            <a:off x="539261" y="1418492"/>
            <a:ext cx="21371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2" name="Rectangle 11">
            <a:extLst>
              <a:ext uri="{FF2B5EF4-FFF2-40B4-BE49-F238E27FC236}">
                <a16:creationId xmlns:a16="http://schemas.microsoft.com/office/drawing/2014/main" id="{75E9A4B9-C486-704D-87C0-191BA01EC3ED}"/>
              </a:ext>
            </a:extLst>
          </p:cNvPr>
          <p:cNvSpPr/>
          <p:nvPr/>
        </p:nvSpPr>
        <p:spPr>
          <a:xfrm>
            <a:off x="1383565" y="5582515"/>
            <a:ext cx="3132268" cy="369332"/>
          </a:xfrm>
          <a:prstGeom prst="rect">
            <a:avLst/>
          </a:prstGeom>
        </p:spPr>
        <p:txBody>
          <a:bodyPr wrap="none">
            <a:spAutoFit/>
          </a:bodyPr>
          <a:lstStyle/>
          <a:p>
            <a:r>
              <a:rPr lang="en-US" altLang="zh-CN" dirty="0" err="1">
                <a:latin typeface="Microsoft YaHei" panose="020B0503020204020204" pitchFamily="34" charset="-122"/>
                <a:ea typeface="Microsoft YaHei" panose="020B0503020204020204" pitchFamily="34" charset="-122"/>
                <a:cs typeface="SimSun" panose="02010600030101010101" pitchFamily="2" charset="-122"/>
              </a:rPr>
              <a:t>geom_histogram</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：直方图</a:t>
            </a:r>
            <a:endParaRPr lang="en-CN"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id="{0EF19189-8453-A1D1-8451-0E4E8AA69566}"/>
              </a:ext>
            </a:extLst>
          </p:cNvPr>
          <p:cNvSpPr/>
          <p:nvPr/>
        </p:nvSpPr>
        <p:spPr>
          <a:xfrm>
            <a:off x="7878539" y="5582515"/>
            <a:ext cx="2404826" cy="369332"/>
          </a:xfrm>
          <a:prstGeom prst="rect">
            <a:avLst/>
          </a:prstGeom>
        </p:spPr>
        <p:txBody>
          <a:bodyPr wrap="none">
            <a:spAutoFit/>
          </a:bodyPr>
          <a:lstStyle/>
          <a:p>
            <a:r>
              <a:rPr lang="en-US" altLang="zh-CN" dirty="0" err="1">
                <a:latin typeface="Microsoft YaHei" panose="020B0503020204020204" pitchFamily="34" charset="-122"/>
                <a:ea typeface="Microsoft YaHei" panose="020B0503020204020204" pitchFamily="34" charset="-122"/>
                <a:cs typeface="SimSun" panose="02010600030101010101" pitchFamily="2" charset="-122"/>
              </a:rPr>
              <a:t>geom_line</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：折线图</a:t>
            </a:r>
            <a:endParaRPr lang="en-CN"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3CCB77D7-B848-7A71-7419-6ACA86339101}"/>
              </a:ext>
            </a:extLst>
          </p:cNvPr>
          <p:cNvSpPr>
            <a:spLocks noChangeArrowheads="1"/>
          </p:cNvSpPr>
          <p:nvPr/>
        </p:nvSpPr>
        <p:spPr bwMode="auto">
          <a:xfrm>
            <a:off x="339969" y="1090819"/>
            <a:ext cx="204690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8193" name="图片 51">
            <a:extLst>
              <a:ext uri="{FF2B5EF4-FFF2-40B4-BE49-F238E27FC236}">
                <a16:creationId xmlns:a16="http://schemas.microsoft.com/office/drawing/2014/main" id="{A837B951-0009-4CB1-A232-C44BE35C5E3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97604" y="1815038"/>
            <a:ext cx="5552056" cy="3416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FA3BE021-6D1F-D560-42C4-497A2F0261C9}"/>
              </a:ext>
            </a:extLst>
          </p:cNvPr>
          <p:cNvSpPr>
            <a:spLocks noChangeArrowheads="1"/>
          </p:cNvSpPr>
          <p:nvPr/>
        </p:nvSpPr>
        <p:spPr bwMode="auto">
          <a:xfrm>
            <a:off x="5500814" y="1214420"/>
            <a:ext cx="14178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8195" name="图片 53">
            <a:extLst>
              <a:ext uri="{FF2B5EF4-FFF2-40B4-BE49-F238E27FC236}">
                <a16:creationId xmlns:a16="http://schemas.microsoft.com/office/drawing/2014/main" id="{8E6E4542-BA31-AB21-488D-830810120A2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998779" y="1807269"/>
            <a:ext cx="5549795" cy="341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03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D62BFFA-D25D-212A-D822-189132AACB54}"/>
              </a:ext>
            </a:extLst>
          </p:cNvPr>
          <p:cNvSpPr>
            <a:spLocks noChangeArrowheads="1"/>
          </p:cNvSpPr>
          <p:nvPr/>
        </p:nvSpPr>
        <p:spPr bwMode="auto">
          <a:xfrm>
            <a:off x="6890477" y="1119644"/>
            <a:ext cx="17381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a:t>ggplot2</a:t>
            </a:r>
            <a:r>
              <a:rPr lang="zh-CN" altLang="en-US" dirty="0"/>
              <a:t> 包：两个变量作图</a:t>
            </a:r>
            <a:endParaRPr lang="en-CN" dirty="0"/>
          </a:p>
        </p:txBody>
      </p:sp>
      <p:pic>
        <p:nvPicPr>
          <p:cNvPr id="4098" name="Picture 2">
            <a:extLst>
              <a:ext uri="{FF2B5EF4-FFF2-40B4-BE49-F238E27FC236}">
                <a16:creationId xmlns:a16="http://schemas.microsoft.com/office/drawing/2014/main" id="{ED22799E-4FF4-A30B-00D2-0F50FF631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0079" y="139029"/>
            <a:ext cx="1196794" cy="1386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4DB5B2-F594-4F1C-DF6F-D5975E8500A4}"/>
              </a:ext>
            </a:extLst>
          </p:cNvPr>
          <p:cNvSpPr>
            <a:spLocks noChangeArrowheads="1"/>
          </p:cNvSpPr>
          <p:nvPr/>
        </p:nvSpPr>
        <p:spPr bwMode="auto">
          <a:xfrm>
            <a:off x="539261" y="1418492"/>
            <a:ext cx="21371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2" name="Rectangle 11">
            <a:extLst>
              <a:ext uri="{FF2B5EF4-FFF2-40B4-BE49-F238E27FC236}">
                <a16:creationId xmlns:a16="http://schemas.microsoft.com/office/drawing/2014/main" id="{75E9A4B9-C486-704D-87C0-191BA01EC3ED}"/>
              </a:ext>
            </a:extLst>
          </p:cNvPr>
          <p:cNvSpPr/>
          <p:nvPr/>
        </p:nvSpPr>
        <p:spPr>
          <a:xfrm>
            <a:off x="1383565" y="5582515"/>
            <a:ext cx="2860270" cy="369332"/>
          </a:xfrm>
          <a:prstGeom prst="rect">
            <a:avLst/>
          </a:prstGeom>
        </p:spPr>
        <p:txBody>
          <a:bodyPr wrap="none">
            <a:spAutoFit/>
          </a:bodyPr>
          <a:lstStyle/>
          <a:p>
            <a:r>
              <a:rPr lang="en-US" altLang="zh-CN" dirty="0" err="1">
                <a:latin typeface="Microsoft YaHei" panose="020B0503020204020204" pitchFamily="34" charset="-122"/>
                <a:ea typeface="Microsoft YaHei" panose="020B0503020204020204" pitchFamily="34" charset="-122"/>
                <a:cs typeface="SimSun" panose="02010600030101010101" pitchFamily="2" charset="-122"/>
              </a:rPr>
              <a:t>geom_boxplot</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：箱线图</a:t>
            </a:r>
            <a:endParaRPr lang="en-CN"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id="{0EF19189-8453-A1D1-8451-0E4E8AA69566}"/>
              </a:ext>
            </a:extLst>
          </p:cNvPr>
          <p:cNvSpPr/>
          <p:nvPr/>
        </p:nvSpPr>
        <p:spPr>
          <a:xfrm>
            <a:off x="7878539" y="5582515"/>
            <a:ext cx="2593980" cy="369332"/>
          </a:xfrm>
          <a:prstGeom prst="rect">
            <a:avLst/>
          </a:prstGeom>
        </p:spPr>
        <p:txBody>
          <a:bodyPr wrap="none">
            <a:spAutoFit/>
          </a:bodyPr>
          <a:lstStyle/>
          <a:p>
            <a:r>
              <a:rPr lang="en-US" altLang="zh-CN" dirty="0" err="1">
                <a:latin typeface="Microsoft YaHei" panose="020B0503020204020204" pitchFamily="34" charset="-122"/>
                <a:ea typeface="Microsoft YaHei" panose="020B0503020204020204" pitchFamily="34" charset="-122"/>
                <a:cs typeface="SimSun" panose="02010600030101010101" pitchFamily="2" charset="-122"/>
              </a:rPr>
              <a:t>geom_point</a:t>
            </a:r>
            <a:r>
              <a:rPr lang="en-US" altLang="zh-CN" dirty="0">
                <a:latin typeface="Microsoft YaHei" panose="020B0503020204020204" pitchFamily="34" charset="-122"/>
                <a:ea typeface="Microsoft YaHei" panose="020B0503020204020204" pitchFamily="34" charset="-122"/>
                <a:cs typeface="SimSun" panose="02010600030101010101" pitchFamily="2" charset="-122"/>
              </a:rPr>
              <a:t>()</a:t>
            </a:r>
            <a:r>
              <a:rPr lang="zh-CN" altLang="en-US" dirty="0">
                <a:latin typeface="Microsoft YaHei" panose="020B0503020204020204" pitchFamily="34" charset="-122"/>
                <a:ea typeface="Microsoft YaHei" panose="020B0503020204020204" pitchFamily="34" charset="-122"/>
                <a:cs typeface="SimSun" panose="02010600030101010101" pitchFamily="2" charset="-122"/>
              </a:rPr>
              <a:t>：散点图</a:t>
            </a:r>
            <a:endParaRPr lang="en-CN" dirty="0">
              <a:latin typeface="Microsoft YaHei" panose="020B0503020204020204" pitchFamily="34" charset="-122"/>
              <a:ea typeface="Microsoft YaHei" panose="020B0503020204020204" pitchFamily="34" charset="-122"/>
            </a:endParaRPr>
          </a:p>
        </p:txBody>
      </p:sp>
      <p:sp>
        <p:nvSpPr>
          <p:cNvPr id="4" name="Rectangle 2">
            <a:extLst>
              <a:ext uri="{FF2B5EF4-FFF2-40B4-BE49-F238E27FC236}">
                <a16:creationId xmlns:a16="http://schemas.microsoft.com/office/drawing/2014/main" id="{3CCB77D7-B848-7A71-7419-6ACA86339101}"/>
              </a:ext>
            </a:extLst>
          </p:cNvPr>
          <p:cNvSpPr>
            <a:spLocks noChangeArrowheads="1"/>
          </p:cNvSpPr>
          <p:nvPr/>
        </p:nvSpPr>
        <p:spPr bwMode="auto">
          <a:xfrm>
            <a:off x="339969" y="1090819"/>
            <a:ext cx="204690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6" name="Rectangle 4">
            <a:extLst>
              <a:ext uri="{FF2B5EF4-FFF2-40B4-BE49-F238E27FC236}">
                <a16:creationId xmlns:a16="http://schemas.microsoft.com/office/drawing/2014/main" id="{FA3BE021-6D1F-D560-42C4-497A2F0261C9}"/>
              </a:ext>
            </a:extLst>
          </p:cNvPr>
          <p:cNvSpPr>
            <a:spLocks noChangeArrowheads="1"/>
          </p:cNvSpPr>
          <p:nvPr/>
        </p:nvSpPr>
        <p:spPr bwMode="auto">
          <a:xfrm>
            <a:off x="5500814" y="1214420"/>
            <a:ext cx="14178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BAE72FE9-7349-83DE-1FC1-E128B1D74EF1}"/>
              </a:ext>
            </a:extLst>
          </p:cNvPr>
          <p:cNvSpPr>
            <a:spLocks noChangeArrowheads="1"/>
          </p:cNvSpPr>
          <p:nvPr/>
        </p:nvSpPr>
        <p:spPr bwMode="auto">
          <a:xfrm>
            <a:off x="211016" y="1811126"/>
            <a:ext cx="14075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0241" name="图片 59">
            <a:extLst>
              <a:ext uri="{FF2B5EF4-FFF2-40B4-BE49-F238E27FC236}">
                <a16:creationId xmlns:a16="http://schemas.microsoft.com/office/drawing/2014/main" id="{9E819547-9847-EFFD-2764-4075C16FAF8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11016" y="1811126"/>
            <a:ext cx="5549796" cy="34278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94642916-F61A-32B5-8C79-882054E5E247}"/>
              </a:ext>
            </a:extLst>
          </p:cNvPr>
          <p:cNvSpPr>
            <a:spLocks noChangeArrowheads="1"/>
          </p:cNvSpPr>
          <p:nvPr/>
        </p:nvSpPr>
        <p:spPr bwMode="auto">
          <a:xfrm>
            <a:off x="6096001" y="1807269"/>
            <a:ext cx="198180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0" name="Rectangle 8">
            <a:extLst>
              <a:ext uri="{FF2B5EF4-FFF2-40B4-BE49-F238E27FC236}">
                <a16:creationId xmlns:a16="http://schemas.microsoft.com/office/drawing/2014/main" id="{7BCB7830-1089-4C9B-91E0-7D91EFA30520}"/>
              </a:ext>
            </a:extLst>
          </p:cNvPr>
          <p:cNvSpPr>
            <a:spLocks noChangeArrowheads="1"/>
          </p:cNvSpPr>
          <p:nvPr/>
        </p:nvSpPr>
        <p:spPr bwMode="auto">
          <a:xfrm>
            <a:off x="6431190" y="1807269"/>
            <a:ext cx="175017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0247" name="图片 12">
            <a:extLst>
              <a:ext uri="{FF2B5EF4-FFF2-40B4-BE49-F238E27FC236}">
                <a16:creationId xmlns:a16="http://schemas.microsoft.com/office/drawing/2014/main" id="{FBC70075-5877-7983-8671-B7029FAA5C6F}"/>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431190" y="1807269"/>
            <a:ext cx="5530769" cy="342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4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D62BFFA-D25D-212A-D822-189132AACB54}"/>
              </a:ext>
            </a:extLst>
          </p:cNvPr>
          <p:cNvSpPr>
            <a:spLocks noChangeArrowheads="1"/>
          </p:cNvSpPr>
          <p:nvPr/>
        </p:nvSpPr>
        <p:spPr bwMode="auto">
          <a:xfrm>
            <a:off x="6890477" y="1119644"/>
            <a:ext cx="17381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err="1"/>
              <a:t>plotly</a:t>
            </a:r>
            <a:r>
              <a:rPr lang="zh-CN" altLang="en-US" dirty="0"/>
              <a:t>包：实现</a:t>
            </a:r>
            <a:r>
              <a:rPr lang="zh-CN" altLang="en-CN" dirty="0"/>
              <a:t>交互</a:t>
            </a:r>
            <a:r>
              <a:rPr lang="zh-CN" altLang="en-US" dirty="0"/>
              <a:t>可视化</a:t>
            </a:r>
            <a:endParaRPr lang="en-CN" dirty="0"/>
          </a:p>
        </p:txBody>
      </p:sp>
      <p:sp>
        <p:nvSpPr>
          <p:cNvPr id="5" name="Rectangle 4">
            <a:extLst>
              <a:ext uri="{FF2B5EF4-FFF2-40B4-BE49-F238E27FC236}">
                <a16:creationId xmlns:a16="http://schemas.microsoft.com/office/drawing/2014/main" id="{9A4DB5B2-F594-4F1C-DF6F-D5975E8500A4}"/>
              </a:ext>
            </a:extLst>
          </p:cNvPr>
          <p:cNvSpPr>
            <a:spLocks noChangeArrowheads="1"/>
          </p:cNvSpPr>
          <p:nvPr/>
        </p:nvSpPr>
        <p:spPr bwMode="auto">
          <a:xfrm>
            <a:off x="539261" y="1418492"/>
            <a:ext cx="21371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4" name="Rectangle 2">
            <a:extLst>
              <a:ext uri="{FF2B5EF4-FFF2-40B4-BE49-F238E27FC236}">
                <a16:creationId xmlns:a16="http://schemas.microsoft.com/office/drawing/2014/main" id="{3CCB77D7-B848-7A71-7419-6ACA86339101}"/>
              </a:ext>
            </a:extLst>
          </p:cNvPr>
          <p:cNvSpPr>
            <a:spLocks noChangeArrowheads="1"/>
          </p:cNvSpPr>
          <p:nvPr/>
        </p:nvSpPr>
        <p:spPr bwMode="auto">
          <a:xfrm>
            <a:off x="339969" y="1090819"/>
            <a:ext cx="204690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6" name="Rectangle 4">
            <a:extLst>
              <a:ext uri="{FF2B5EF4-FFF2-40B4-BE49-F238E27FC236}">
                <a16:creationId xmlns:a16="http://schemas.microsoft.com/office/drawing/2014/main" id="{FA3BE021-6D1F-D560-42C4-497A2F0261C9}"/>
              </a:ext>
            </a:extLst>
          </p:cNvPr>
          <p:cNvSpPr>
            <a:spLocks noChangeArrowheads="1"/>
          </p:cNvSpPr>
          <p:nvPr/>
        </p:nvSpPr>
        <p:spPr bwMode="auto">
          <a:xfrm>
            <a:off x="5500814" y="1214420"/>
            <a:ext cx="14178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BAE72FE9-7349-83DE-1FC1-E128B1D74EF1}"/>
              </a:ext>
            </a:extLst>
          </p:cNvPr>
          <p:cNvSpPr>
            <a:spLocks noChangeArrowheads="1"/>
          </p:cNvSpPr>
          <p:nvPr/>
        </p:nvSpPr>
        <p:spPr bwMode="auto">
          <a:xfrm>
            <a:off x="211016" y="1811126"/>
            <a:ext cx="14075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8" name="Rectangle 4">
            <a:extLst>
              <a:ext uri="{FF2B5EF4-FFF2-40B4-BE49-F238E27FC236}">
                <a16:creationId xmlns:a16="http://schemas.microsoft.com/office/drawing/2014/main" id="{94642916-F61A-32B5-8C79-882054E5E247}"/>
              </a:ext>
            </a:extLst>
          </p:cNvPr>
          <p:cNvSpPr>
            <a:spLocks noChangeArrowheads="1"/>
          </p:cNvSpPr>
          <p:nvPr/>
        </p:nvSpPr>
        <p:spPr bwMode="auto">
          <a:xfrm>
            <a:off x="6096001" y="1807269"/>
            <a:ext cx="198180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0" name="Rectangle 8">
            <a:extLst>
              <a:ext uri="{FF2B5EF4-FFF2-40B4-BE49-F238E27FC236}">
                <a16:creationId xmlns:a16="http://schemas.microsoft.com/office/drawing/2014/main" id="{7BCB7830-1089-4C9B-91E0-7D91EFA30520}"/>
              </a:ext>
            </a:extLst>
          </p:cNvPr>
          <p:cNvSpPr>
            <a:spLocks noChangeArrowheads="1"/>
          </p:cNvSpPr>
          <p:nvPr/>
        </p:nvSpPr>
        <p:spPr bwMode="auto">
          <a:xfrm>
            <a:off x="6431190" y="1807269"/>
            <a:ext cx="175017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3" name="Picture 12">
            <a:extLst>
              <a:ext uri="{FF2B5EF4-FFF2-40B4-BE49-F238E27FC236}">
                <a16:creationId xmlns:a16="http://schemas.microsoft.com/office/drawing/2014/main" id="{F86E2E13-B74D-9BCA-5234-7D0FDC491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575" y="986400"/>
            <a:ext cx="6794422" cy="4600214"/>
          </a:xfrm>
          <a:prstGeom prst="rect">
            <a:avLst/>
          </a:prstGeom>
        </p:spPr>
      </p:pic>
      <p:pic>
        <p:nvPicPr>
          <p:cNvPr id="12292" name="Picture 4" descr="Plotly - Wikipedia">
            <a:extLst>
              <a:ext uri="{FF2B5EF4-FFF2-40B4-BE49-F238E27FC236}">
                <a16:creationId xmlns:a16="http://schemas.microsoft.com/office/drawing/2014/main" id="{E51CB34C-3198-084D-0B30-F111DF64F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874" y="73927"/>
            <a:ext cx="3137147" cy="10457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2D81307-50C7-950F-7739-A2C0BFED850B}"/>
              </a:ext>
            </a:extLst>
          </p:cNvPr>
          <p:cNvSpPr/>
          <p:nvPr/>
        </p:nvSpPr>
        <p:spPr>
          <a:xfrm>
            <a:off x="2893720" y="5635671"/>
            <a:ext cx="6514132"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交互可视化使得用户可以更加便捷地发现数据中的规律；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当鼠标光标在图上移动时，可以看到更多的信息；</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962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D62BFFA-D25D-212A-D822-189132AACB54}"/>
              </a:ext>
            </a:extLst>
          </p:cNvPr>
          <p:cNvSpPr>
            <a:spLocks noChangeArrowheads="1"/>
          </p:cNvSpPr>
          <p:nvPr/>
        </p:nvSpPr>
        <p:spPr bwMode="auto">
          <a:xfrm>
            <a:off x="6890477" y="1119644"/>
            <a:ext cx="173816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US" altLang="zh-CN" dirty="0" err="1"/>
              <a:t>plotly</a:t>
            </a:r>
            <a:r>
              <a:rPr lang="zh-CN" altLang="en-US" dirty="0"/>
              <a:t>包：实现</a:t>
            </a:r>
            <a:r>
              <a:rPr lang="zh-CN" altLang="en-CN" dirty="0"/>
              <a:t>交互</a:t>
            </a:r>
            <a:r>
              <a:rPr lang="zh-CN" altLang="en-US" dirty="0"/>
              <a:t>可视化</a:t>
            </a:r>
            <a:endParaRPr lang="en-CN" dirty="0"/>
          </a:p>
        </p:txBody>
      </p:sp>
      <p:sp>
        <p:nvSpPr>
          <p:cNvPr id="5" name="Rectangle 4">
            <a:extLst>
              <a:ext uri="{FF2B5EF4-FFF2-40B4-BE49-F238E27FC236}">
                <a16:creationId xmlns:a16="http://schemas.microsoft.com/office/drawing/2014/main" id="{9A4DB5B2-F594-4F1C-DF6F-D5975E8500A4}"/>
              </a:ext>
            </a:extLst>
          </p:cNvPr>
          <p:cNvSpPr>
            <a:spLocks noChangeArrowheads="1"/>
          </p:cNvSpPr>
          <p:nvPr/>
        </p:nvSpPr>
        <p:spPr bwMode="auto">
          <a:xfrm>
            <a:off x="539261" y="1418492"/>
            <a:ext cx="21371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4" name="Rectangle 2">
            <a:extLst>
              <a:ext uri="{FF2B5EF4-FFF2-40B4-BE49-F238E27FC236}">
                <a16:creationId xmlns:a16="http://schemas.microsoft.com/office/drawing/2014/main" id="{3CCB77D7-B848-7A71-7419-6ACA86339101}"/>
              </a:ext>
            </a:extLst>
          </p:cNvPr>
          <p:cNvSpPr>
            <a:spLocks noChangeArrowheads="1"/>
          </p:cNvSpPr>
          <p:nvPr/>
        </p:nvSpPr>
        <p:spPr bwMode="auto">
          <a:xfrm>
            <a:off x="339969" y="1090819"/>
            <a:ext cx="204690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6" name="Rectangle 4">
            <a:extLst>
              <a:ext uri="{FF2B5EF4-FFF2-40B4-BE49-F238E27FC236}">
                <a16:creationId xmlns:a16="http://schemas.microsoft.com/office/drawing/2014/main" id="{FA3BE021-6D1F-D560-42C4-497A2F0261C9}"/>
              </a:ext>
            </a:extLst>
          </p:cNvPr>
          <p:cNvSpPr>
            <a:spLocks noChangeArrowheads="1"/>
          </p:cNvSpPr>
          <p:nvPr/>
        </p:nvSpPr>
        <p:spPr bwMode="auto">
          <a:xfrm>
            <a:off x="5500814" y="1214420"/>
            <a:ext cx="14178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3" name="Rectangle 2">
            <a:extLst>
              <a:ext uri="{FF2B5EF4-FFF2-40B4-BE49-F238E27FC236}">
                <a16:creationId xmlns:a16="http://schemas.microsoft.com/office/drawing/2014/main" id="{BAE72FE9-7349-83DE-1FC1-E128B1D74EF1}"/>
              </a:ext>
            </a:extLst>
          </p:cNvPr>
          <p:cNvSpPr>
            <a:spLocks noChangeArrowheads="1"/>
          </p:cNvSpPr>
          <p:nvPr/>
        </p:nvSpPr>
        <p:spPr bwMode="auto">
          <a:xfrm>
            <a:off x="211016" y="1811126"/>
            <a:ext cx="14075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8" name="Rectangle 4">
            <a:extLst>
              <a:ext uri="{FF2B5EF4-FFF2-40B4-BE49-F238E27FC236}">
                <a16:creationId xmlns:a16="http://schemas.microsoft.com/office/drawing/2014/main" id="{94642916-F61A-32B5-8C79-882054E5E247}"/>
              </a:ext>
            </a:extLst>
          </p:cNvPr>
          <p:cNvSpPr>
            <a:spLocks noChangeArrowheads="1"/>
          </p:cNvSpPr>
          <p:nvPr/>
        </p:nvSpPr>
        <p:spPr bwMode="auto">
          <a:xfrm>
            <a:off x="6096001" y="1807269"/>
            <a:ext cx="198180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sp>
        <p:nvSpPr>
          <p:cNvPr id="10" name="Rectangle 8">
            <a:extLst>
              <a:ext uri="{FF2B5EF4-FFF2-40B4-BE49-F238E27FC236}">
                <a16:creationId xmlns:a16="http://schemas.microsoft.com/office/drawing/2014/main" id="{7BCB7830-1089-4C9B-91E0-7D91EFA30520}"/>
              </a:ext>
            </a:extLst>
          </p:cNvPr>
          <p:cNvSpPr>
            <a:spLocks noChangeArrowheads="1"/>
          </p:cNvSpPr>
          <p:nvPr/>
        </p:nvSpPr>
        <p:spPr bwMode="auto">
          <a:xfrm>
            <a:off x="6431190" y="1807269"/>
            <a:ext cx="175017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12292" name="Picture 4" descr="Plotly - Wikipedia">
            <a:extLst>
              <a:ext uri="{FF2B5EF4-FFF2-40B4-BE49-F238E27FC236}">
                <a16:creationId xmlns:a16="http://schemas.microsoft.com/office/drawing/2014/main" id="{E51CB34C-3198-084D-0B30-F111DF64F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874" y="73927"/>
            <a:ext cx="3137147" cy="104571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8">
            <a:extLst>
              <a:ext uri="{FF2B5EF4-FFF2-40B4-BE49-F238E27FC236}">
                <a16:creationId xmlns:a16="http://schemas.microsoft.com/office/drawing/2014/main" id="{3619CE3D-233B-B60E-90FC-2B9DC72B5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921" y="3523130"/>
            <a:ext cx="5132893" cy="2746467"/>
          </a:xfrm>
          <a:prstGeom prst="rect">
            <a:avLst/>
          </a:prstGeom>
        </p:spPr>
      </p:pic>
      <p:pic>
        <p:nvPicPr>
          <p:cNvPr id="15" name="图片 9">
            <a:extLst>
              <a:ext uri="{FF2B5EF4-FFF2-40B4-BE49-F238E27FC236}">
                <a16:creationId xmlns:a16="http://schemas.microsoft.com/office/drawing/2014/main" id="{417CB9C2-E91F-1C08-3F81-52A7F0DC85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9160" y="854581"/>
            <a:ext cx="4876912" cy="2908081"/>
          </a:xfrm>
          <a:prstGeom prst="rect">
            <a:avLst/>
          </a:prstGeom>
        </p:spPr>
      </p:pic>
      <p:pic>
        <p:nvPicPr>
          <p:cNvPr id="16" name="图片 7">
            <a:extLst>
              <a:ext uri="{FF2B5EF4-FFF2-40B4-BE49-F238E27FC236}">
                <a16:creationId xmlns:a16="http://schemas.microsoft.com/office/drawing/2014/main" id="{A72E290B-F47E-7BD5-6693-833D70281A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4418" y="3179067"/>
            <a:ext cx="4876912" cy="3095024"/>
          </a:xfrm>
          <a:prstGeom prst="rect">
            <a:avLst/>
          </a:prstGeom>
        </p:spPr>
      </p:pic>
    </p:spTree>
    <p:extLst>
      <p:ext uri="{BB962C8B-B14F-4D97-AF65-F5344CB8AC3E}">
        <p14:creationId xmlns:p14="http://schemas.microsoft.com/office/powerpoint/2010/main" val="310462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本章习题</a:t>
            </a: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文本框 11">
            <a:extLst>
              <a:ext uri="{FF2B5EF4-FFF2-40B4-BE49-F238E27FC236}">
                <a16:creationId xmlns:a16="http://schemas.microsoft.com/office/drawing/2014/main" id="{FE07D9FB-19BC-86B1-8BFA-F0FC31DF0A66}"/>
              </a:ext>
            </a:extLst>
          </p:cNvPr>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5</a:t>
            </a:r>
            <a:endParaRPr lang="zh-CN" altLang="en-US" sz="60000" dirty="0">
              <a:solidFill>
                <a:srgbClr val="004F8A"/>
              </a:solidFill>
            </a:endParaRPr>
          </a:p>
        </p:txBody>
      </p:sp>
    </p:spTree>
    <p:extLst>
      <p:ext uri="{BB962C8B-B14F-4D97-AF65-F5344CB8AC3E}">
        <p14:creationId xmlns:p14="http://schemas.microsoft.com/office/powerpoint/2010/main" val="1542336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本章习题</a:t>
            </a:r>
          </a:p>
        </p:txBody>
      </p:sp>
      <p:pic>
        <p:nvPicPr>
          <p:cNvPr id="5" name="Graphic 4" descr="Books">
            <a:extLst>
              <a:ext uri="{FF2B5EF4-FFF2-40B4-BE49-F238E27FC236}">
                <a16:creationId xmlns:a16="http://schemas.microsoft.com/office/drawing/2014/main" id="{E22B850C-5F7A-6343-B897-BBE3E6588E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700" y="972574"/>
            <a:ext cx="707000" cy="707000"/>
          </a:xfrm>
          <a:prstGeom prst="rect">
            <a:avLst/>
          </a:prstGeom>
        </p:spPr>
      </p:pic>
      <p:sp>
        <p:nvSpPr>
          <p:cNvPr id="6" name="Rectangle 5">
            <a:extLst>
              <a:ext uri="{FF2B5EF4-FFF2-40B4-BE49-F238E27FC236}">
                <a16:creationId xmlns:a16="http://schemas.microsoft.com/office/drawing/2014/main" id="{AB94CFC1-4307-AB4E-9FE2-7D35EF8BC760}"/>
              </a:ext>
            </a:extLst>
          </p:cNvPr>
          <p:cNvSpPr/>
          <p:nvPr/>
        </p:nvSpPr>
        <p:spPr>
          <a:xfrm>
            <a:off x="1689100" y="942302"/>
            <a:ext cx="7785100" cy="458908"/>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1.</a:t>
            </a:r>
            <a:r>
              <a:rPr lang="zh-CN" altLang="en-US" kern="100" dirty="0">
                <a:latin typeface="Microsoft YaHei" panose="020B0503020204020204" pitchFamily="34" charset="-122"/>
                <a:ea typeface="Microsoft YaHei" panose="020B0503020204020204" pitchFamily="34" charset="-122"/>
              </a:rPr>
              <a:t> 简述柱状图与直方图的区别。 </a:t>
            </a:r>
            <a:endParaRPr lang="en-CN" kern="100" dirty="0">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id="{777CB59A-305A-EF49-AC99-D1E2951E6879}"/>
              </a:ext>
            </a:extLst>
          </p:cNvPr>
          <p:cNvSpPr/>
          <p:nvPr/>
        </p:nvSpPr>
        <p:spPr>
          <a:xfrm>
            <a:off x="1689100" y="1448102"/>
            <a:ext cx="9410700" cy="458908"/>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2.</a:t>
            </a:r>
            <a:r>
              <a:rPr lang="zh-CN" altLang="en-US" kern="100" dirty="0">
                <a:latin typeface="Microsoft YaHei" panose="020B0503020204020204" pitchFamily="34" charset="-122"/>
                <a:ea typeface="Microsoft YaHei" panose="020B0503020204020204" pitchFamily="34" charset="-122"/>
              </a:rPr>
              <a:t> 对于一个定性变量，通常使用哪些图形来对它的特征进行展示。</a:t>
            </a:r>
            <a:endParaRPr lang="en-CN" kern="100" dirty="0">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a16="http://schemas.microsoft.com/office/drawing/2014/main" id="{1CE606FC-3FB0-7C44-9E5F-7336636BD775}"/>
              </a:ext>
            </a:extLst>
          </p:cNvPr>
          <p:cNvSpPr/>
          <p:nvPr/>
        </p:nvSpPr>
        <p:spPr>
          <a:xfrm>
            <a:off x="1689100" y="1995911"/>
            <a:ext cx="9410700" cy="1709635"/>
          </a:xfrm>
          <a:prstGeom prst="rect">
            <a:avLst/>
          </a:prstGeom>
        </p:spPr>
        <p:txBody>
          <a:bodyPr wrap="square">
            <a:spAutoFit/>
          </a:bodyPr>
          <a:lstStyle/>
          <a:p>
            <a:pPr algn="just">
              <a:lnSpc>
                <a:spcPct val="150000"/>
              </a:lnSpc>
            </a:pPr>
            <a:r>
              <a:rPr lang="en-US" altLang="zh-CN" kern="100" dirty="0">
                <a:latin typeface="Microsoft YaHei" panose="020B0503020204020204" pitchFamily="34" charset="-122"/>
                <a:ea typeface="Microsoft YaHei" panose="020B0503020204020204" pitchFamily="34" charset="-122"/>
              </a:rPr>
              <a:t>3.</a:t>
            </a:r>
            <a:r>
              <a:rPr lang="zh-CN" altLang="en-US" kern="100" dirty="0">
                <a:latin typeface="Microsoft YaHei" panose="020B0503020204020204" pitchFamily="34" charset="-122"/>
                <a:ea typeface="Microsoft YaHei" panose="020B0503020204020204" pitchFamily="34" charset="-122"/>
              </a:rPr>
              <a:t> 实训题目：“北美旅游产品数据集”（该数据集在随书源码的 </a:t>
            </a:r>
            <a:r>
              <a:rPr lang="en-US" altLang="zh-CN" kern="100" dirty="0">
                <a:latin typeface="Microsoft YaHei" panose="020B0503020204020204" pitchFamily="34" charset="-122"/>
                <a:ea typeface="Microsoft YaHei" panose="020B0503020204020204" pitchFamily="34" charset="-122"/>
              </a:rPr>
              <a:t>data_4_3.csv </a:t>
            </a:r>
            <a:r>
              <a:rPr lang="zh-CN" altLang="en-US" kern="100" dirty="0">
                <a:latin typeface="Microsoft YaHei" panose="020B0503020204020204" pitchFamily="34" charset="-122"/>
                <a:ea typeface="Microsoft YaHei" panose="020B0503020204020204" pitchFamily="34" charset="-122"/>
              </a:rPr>
              <a:t>文件中）提供了 </a:t>
            </a:r>
            <a:r>
              <a:rPr lang="en-US" altLang="zh-CN" kern="100" dirty="0">
                <a:latin typeface="Microsoft YaHei" panose="020B0503020204020204" pitchFamily="34" charset="-122"/>
                <a:ea typeface="Microsoft YaHei" panose="020B0503020204020204" pitchFamily="34" charset="-122"/>
              </a:rPr>
              <a:t>2926</a:t>
            </a:r>
            <a:r>
              <a:rPr lang="zh-CN" altLang="en-US" kern="100" dirty="0">
                <a:latin typeface="Microsoft YaHei" panose="020B0503020204020204" pitchFamily="34" charset="-122"/>
                <a:ea typeface="Microsoft YaHei" panose="020B0503020204020204" pitchFamily="34" charset="-122"/>
              </a:rPr>
              <a:t>条北美旅游数据观测，包括产品名称、旅游方式、供应商、等级、景点个数、交通情况、用餐情况、是否有自由活动、客户评分、出游人数、评价人数、报价信息、旅游线路等，使用该数据集尝试完成以下分析。 </a:t>
            </a:r>
            <a:endParaRPr lang="en-CN" kern="100" dirty="0">
              <a:latin typeface="Microsoft YaHei" panose="020B0503020204020204" pitchFamily="34" charset="-122"/>
              <a:ea typeface="Microsoft YaHei" panose="020B0503020204020204" pitchFamily="34" charset="-122"/>
            </a:endParaRPr>
          </a:p>
        </p:txBody>
      </p:sp>
      <p:pic>
        <p:nvPicPr>
          <p:cNvPr id="10" name="Graphic 9" descr="Ethernet">
            <a:extLst>
              <a:ext uri="{FF2B5EF4-FFF2-40B4-BE49-F238E27FC236}">
                <a16:creationId xmlns:a16="http://schemas.microsoft.com/office/drawing/2014/main" id="{BFDFA9FD-AFEB-D14E-87E4-58DC036D6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700" y="1887329"/>
            <a:ext cx="707000" cy="707000"/>
          </a:xfrm>
          <a:prstGeom prst="rect">
            <a:avLst/>
          </a:prstGeom>
        </p:spPr>
      </p:pic>
      <p:sp>
        <p:nvSpPr>
          <p:cNvPr id="11" name="Rectangle 10">
            <a:extLst>
              <a:ext uri="{FF2B5EF4-FFF2-40B4-BE49-F238E27FC236}">
                <a16:creationId xmlns:a16="http://schemas.microsoft.com/office/drawing/2014/main" id="{FDFCC7B4-87AE-B14E-AB37-EC330EE658FF}"/>
              </a:ext>
            </a:extLst>
          </p:cNvPr>
          <p:cNvSpPr/>
          <p:nvPr/>
        </p:nvSpPr>
        <p:spPr>
          <a:xfrm>
            <a:off x="1689100" y="3794447"/>
            <a:ext cx="9664698" cy="2619820"/>
          </a:xfrm>
          <a:prstGeom prst="rect">
            <a:avLst/>
          </a:prstGeom>
        </p:spPr>
        <p:txBody>
          <a:bodyPr wrap="square">
            <a:spAutoFit/>
          </a:bodyPr>
          <a:lstStyle/>
          <a:p>
            <a:pPr>
              <a:lnSpc>
                <a:spcPct val="150000"/>
              </a:lnSpc>
            </a:pPr>
            <a:r>
              <a:rPr lang="en-US" sz="1600" dirty="0">
                <a:latin typeface="STKaiti" panose="02010600040101010101" pitchFamily="2" charset="-122"/>
                <a:ea typeface="STKaiti" panose="02010600040101010101" pitchFamily="2" charset="-122"/>
              </a:rPr>
              <a:t>a. </a:t>
            </a:r>
            <a:r>
              <a:rPr lang="zh-CN" altLang="en-US" sz="1600" dirty="0">
                <a:latin typeface="STKaiti" panose="02010600040101010101" pitchFamily="2" charset="-122"/>
                <a:ea typeface="STKaiti" panose="02010600040101010101" pitchFamily="2" charset="-122"/>
              </a:rPr>
              <a:t>整理数据，提取产品信息、供应商、等级、景点个数、是否有自由活动、周一至周日报价信息并存入新数据集</a:t>
            </a:r>
            <a:r>
              <a:rPr lang="en-US" sz="1600" dirty="0" err="1">
                <a:latin typeface="STKaiti" panose="02010600040101010101" pitchFamily="2" charset="-122"/>
                <a:ea typeface="STKaiti" panose="02010600040101010101" pitchFamily="2" charset="-122"/>
              </a:rPr>
              <a:t>travel_dat</a:t>
            </a:r>
            <a:r>
              <a:rPr lang="en-US" sz="1600" dirty="0">
                <a:latin typeface="STKaiti" panose="02010600040101010101" pitchFamily="2" charset="-122"/>
                <a:ea typeface="STKaiti" panose="02010600040101010101" pitchFamily="2" charset="-122"/>
              </a:rPr>
              <a:t>，</a:t>
            </a:r>
            <a:r>
              <a:rPr lang="zh-CN" altLang="en-US" sz="1600" dirty="0">
                <a:latin typeface="STKaiti" panose="02010600040101010101" pitchFamily="2" charset="-122"/>
                <a:ea typeface="STKaiti" panose="02010600040101010101" pitchFamily="2" charset="-122"/>
              </a:rPr>
              <a:t>并形成变量说明表。 </a:t>
            </a:r>
          </a:p>
          <a:p>
            <a:pPr>
              <a:lnSpc>
                <a:spcPct val="150000"/>
              </a:lnSpc>
            </a:pPr>
            <a:r>
              <a:rPr lang="en-US" sz="1600" dirty="0">
                <a:latin typeface="STKaiti" panose="02010600040101010101" pitchFamily="2" charset="-122"/>
                <a:ea typeface="STKaiti" panose="02010600040101010101" pitchFamily="2" charset="-122"/>
              </a:rPr>
              <a:t>b. </a:t>
            </a:r>
            <a:r>
              <a:rPr lang="zh-CN" altLang="en-US" sz="1600" dirty="0">
                <a:latin typeface="STKaiti" panose="02010600040101010101" pitchFamily="2" charset="-122"/>
                <a:ea typeface="STKaiti" panose="02010600040101010101" pitchFamily="2" charset="-122"/>
              </a:rPr>
              <a:t>提取周一到周日报价中的数值部分，计算一周报价的均值（若一周</a:t>
            </a:r>
            <a:r>
              <a:rPr lang="en-US" altLang="zh-CN" sz="1600" dirty="0">
                <a:latin typeface="STKaiti" panose="02010600040101010101" pitchFamily="2" charset="-122"/>
                <a:ea typeface="STKaiti" panose="02010600040101010101" pitchFamily="2" charset="-122"/>
              </a:rPr>
              <a:t>7</a:t>
            </a:r>
            <a:r>
              <a:rPr lang="zh-CN" altLang="en-US" sz="1600" dirty="0">
                <a:latin typeface="STKaiti" panose="02010600040101010101" pitchFamily="2" charset="-122"/>
                <a:ea typeface="STKaiti" panose="02010600040101010101" pitchFamily="2" charset="-122"/>
              </a:rPr>
              <a:t>天均无报价则缺失），并以新变量“</a:t>
            </a:r>
            <a:r>
              <a:rPr lang="en-US" sz="1600" dirty="0">
                <a:latin typeface="STKaiti" panose="02010600040101010101" pitchFamily="2" charset="-122"/>
                <a:ea typeface="STKaiti" panose="02010600040101010101" pitchFamily="2" charset="-122"/>
              </a:rPr>
              <a:t>Price”</a:t>
            </a:r>
            <a:r>
              <a:rPr lang="zh-CN" altLang="en-US" sz="1600" dirty="0">
                <a:latin typeface="STKaiti" panose="02010600040101010101" pitchFamily="2" charset="-122"/>
                <a:ea typeface="STKaiti" panose="02010600040101010101" pitchFamily="2" charset="-122"/>
              </a:rPr>
              <a:t>存入数据集</a:t>
            </a:r>
            <a:r>
              <a:rPr lang="en-US" sz="1600" dirty="0" err="1">
                <a:latin typeface="STKaiti" panose="02010600040101010101" pitchFamily="2" charset="-122"/>
                <a:ea typeface="STKaiti" panose="02010600040101010101" pitchFamily="2" charset="-122"/>
              </a:rPr>
              <a:t>travel_dat</a:t>
            </a:r>
            <a:r>
              <a:rPr lang="zh-CN" altLang="en-US" sz="1600" dirty="0">
                <a:latin typeface="STKaiti" panose="02010600040101010101" pitchFamily="2" charset="-122"/>
                <a:ea typeface="STKaiti" panose="02010600040101010101" pitchFamily="2" charset="-122"/>
              </a:rPr>
              <a:t>中，剔除平均价格缺失的样本。绘制价格分布直方图并进行优化和简要解读。 </a:t>
            </a:r>
          </a:p>
          <a:p>
            <a:pPr>
              <a:lnSpc>
                <a:spcPct val="150000"/>
              </a:lnSpc>
            </a:pPr>
            <a:r>
              <a:rPr lang="en-US" sz="1600" dirty="0">
                <a:latin typeface="STKaiti" panose="02010600040101010101" pitchFamily="2" charset="-122"/>
                <a:ea typeface="STKaiti" panose="02010600040101010101" pitchFamily="2" charset="-122"/>
              </a:rPr>
              <a:t>c. </a:t>
            </a:r>
            <a:r>
              <a:rPr lang="zh-CN" altLang="en-US" sz="1600" dirty="0">
                <a:latin typeface="STKaiti" panose="02010600040101010101" pitchFamily="2" charset="-122"/>
                <a:ea typeface="STKaiti" panose="02010600040101010101" pitchFamily="2" charset="-122"/>
              </a:rPr>
              <a:t>提取“</a:t>
            </a:r>
            <a:r>
              <a:rPr lang="en-US" sz="1600" dirty="0">
                <a:latin typeface="STKaiti" panose="02010600040101010101" pitchFamily="2" charset="-122"/>
                <a:ea typeface="STKaiti" panose="02010600040101010101" pitchFamily="2" charset="-122"/>
              </a:rPr>
              <a:t>Star”</a:t>
            </a:r>
            <a:r>
              <a:rPr lang="zh-CN" altLang="en-US" sz="1600" dirty="0">
                <a:latin typeface="STKaiti" panose="02010600040101010101" pitchFamily="2" charset="-122"/>
                <a:ea typeface="STKaiti" panose="02010600040101010101" pitchFamily="2" charset="-122"/>
              </a:rPr>
              <a:t>变量中的“*钻”字符来表示产品等级，当一个产品包含多个钻级时取最大钻级，并将产品钻级以新变量“</a:t>
            </a:r>
            <a:r>
              <a:rPr lang="en-US" sz="1600" dirty="0">
                <a:latin typeface="STKaiti" panose="02010600040101010101" pitchFamily="2" charset="-122"/>
                <a:ea typeface="STKaiti" panose="02010600040101010101" pitchFamily="2" charset="-122"/>
              </a:rPr>
              <a:t>Star2”</a:t>
            </a:r>
            <a:r>
              <a:rPr lang="zh-CN" altLang="en-US" sz="1600" dirty="0">
                <a:latin typeface="STKaiti" panose="02010600040101010101" pitchFamily="2" charset="-122"/>
                <a:ea typeface="STKaiti" panose="02010600040101010101" pitchFamily="2" charset="-122"/>
              </a:rPr>
              <a:t>存入数据集</a:t>
            </a:r>
            <a:r>
              <a:rPr lang="en-US" sz="1600" dirty="0" err="1">
                <a:latin typeface="STKaiti" panose="02010600040101010101" pitchFamily="2" charset="-122"/>
                <a:ea typeface="STKaiti" panose="02010600040101010101" pitchFamily="2" charset="-122"/>
              </a:rPr>
              <a:t>travel_dat</a:t>
            </a:r>
            <a:r>
              <a:rPr lang="zh-CN" altLang="en-US" sz="1600" dirty="0">
                <a:latin typeface="STKaiti" panose="02010600040101010101" pitchFamily="2" charset="-122"/>
                <a:ea typeface="STKaiti" panose="02010600040101010101" pitchFamily="2" charset="-122"/>
              </a:rPr>
              <a:t>中，变量类型为因子型。绘制价格对产品等级的分组箱线图，并按每一等级的平均价格由低到高排序，对箱线图结果作出简要解读。</a:t>
            </a:r>
          </a:p>
        </p:txBody>
      </p:sp>
    </p:spTree>
    <p:extLst>
      <p:ext uri="{BB962C8B-B14F-4D97-AF65-F5344CB8AC3E}">
        <p14:creationId xmlns:p14="http://schemas.microsoft.com/office/powerpoint/2010/main" val="947221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本章习题</a:t>
            </a:r>
          </a:p>
        </p:txBody>
      </p:sp>
      <p:sp>
        <p:nvSpPr>
          <p:cNvPr id="8" name="Rectangle 7">
            <a:extLst>
              <a:ext uri="{FF2B5EF4-FFF2-40B4-BE49-F238E27FC236}">
                <a16:creationId xmlns:a16="http://schemas.microsoft.com/office/drawing/2014/main" id="{1CE606FC-3FB0-7C44-9E5F-7336636BD775}"/>
              </a:ext>
            </a:extLst>
          </p:cNvPr>
          <p:cNvSpPr/>
          <p:nvPr/>
        </p:nvSpPr>
        <p:spPr>
          <a:xfrm>
            <a:off x="1493574" y="1542724"/>
            <a:ext cx="9752618" cy="2120902"/>
          </a:xfrm>
          <a:prstGeom prst="rect">
            <a:avLst/>
          </a:prstGeom>
        </p:spPr>
        <p:txBody>
          <a:bodyPr wrap="square">
            <a:spAutoFit/>
          </a:bodyPr>
          <a:lstStyle/>
          <a:p>
            <a:pPr algn="just">
              <a:lnSpc>
                <a:spcPct val="150000"/>
              </a:lnSpc>
            </a:pPr>
            <a:r>
              <a:rPr lang="en-US" altLang="zh-CN" kern="100" dirty="0">
                <a:latin typeface="Microsoft YaHei" panose="020B0503020204020204" pitchFamily="34" charset="-122"/>
                <a:ea typeface="Microsoft YaHei" panose="020B0503020204020204" pitchFamily="34" charset="-122"/>
              </a:rPr>
              <a:t>4.</a:t>
            </a:r>
            <a:r>
              <a:rPr lang="zh-CN" altLang="en-US" kern="100" dirty="0">
                <a:latin typeface="Microsoft YaHei" panose="020B0503020204020204" pitchFamily="34" charset="-122"/>
                <a:ea typeface="Microsoft YaHei" panose="020B0503020204020204" pitchFamily="34" charset="-122"/>
              </a:rPr>
              <a:t> 实训题目：</a:t>
            </a:r>
            <a:r>
              <a:rPr lang="en-US" altLang="zh-CN" kern="100" dirty="0">
                <a:latin typeface="Microsoft YaHei" panose="020B0503020204020204" pitchFamily="34" charset="-122"/>
                <a:ea typeface="Microsoft YaHei" panose="020B0503020204020204" pitchFamily="34" charset="-122"/>
              </a:rPr>
              <a:t>RTB</a:t>
            </a:r>
            <a:r>
              <a:rPr lang="zh-CN" altLang="en-US"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Real Time Bidding</a:t>
            </a:r>
            <a:r>
              <a:rPr lang="zh-CN" altLang="en-US" kern="100" dirty="0">
                <a:latin typeface="Microsoft YaHei" panose="020B0503020204020204" pitchFamily="34" charset="-122"/>
                <a:ea typeface="Microsoft YaHei" panose="020B0503020204020204" pitchFamily="34" charset="-122"/>
              </a:rPr>
              <a:t>，实时竞拍）是目前一种重要的广告投放方式。当前的各种</a:t>
            </a:r>
            <a:r>
              <a:rPr lang="en-US" altLang="zh-CN" kern="100" dirty="0">
                <a:latin typeface="Microsoft YaHei" panose="020B0503020204020204" pitchFamily="34" charset="-122"/>
                <a:ea typeface="Microsoft YaHei" panose="020B0503020204020204" pitchFamily="34" charset="-122"/>
              </a:rPr>
              <a:t>APP</a:t>
            </a:r>
            <a:r>
              <a:rPr lang="zh-CN" altLang="en-US" kern="100" dirty="0">
                <a:latin typeface="Microsoft YaHei" panose="020B0503020204020204" pitchFamily="34" charset="-122"/>
                <a:ea typeface="Microsoft YaHei" panose="020B0503020204020204" pitchFamily="34" charset="-122"/>
              </a:rPr>
              <a:t>都有许多广告位等待广告主投放，投放广告的广告主通过竞拍获得广告位，自然希望自己的广告能有更高的点击量。</a:t>
            </a:r>
            <a:r>
              <a:rPr lang="en-US" altLang="zh-CN" kern="100" dirty="0">
                <a:latin typeface="Microsoft YaHei" panose="020B0503020204020204" pitchFamily="34" charset="-122"/>
                <a:ea typeface="Microsoft YaHei" panose="020B0503020204020204" pitchFamily="34" charset="-122"/>
              </a:rPr>
              <a:t>RTB </a:t>
            </a:r>
            <a:r>
              <a:rPr lang="zh-CN" altLang="en-US" kern="100" dirty="0">
                <a:latin typeface="Microsoft YaHei" panose="020B0503020204020204" pitchFamily="34" charset="-122"/>
                <a:ea typeface="Microsoft YaHei" panose="020B0503020204020204" pitchFamily="34" charset="-122"/>
              </a:rPr>
              <a:t>数据集包括来自某广告外包承包商（</a:t>
            </a:r>
            <a:r>
              <a:rPr lang="en-US" altLang="zh-CN" kern="100" dirty="0">
                <a:latin typeface="Microsoft YaHei" panose="020B0503020204020204" pitchFamily="34" charset="-122"/>
                <a:ea typeface="Microsoft YaHei" panose="020B0503020204020204" pitchFamily="34" charset="-122"/>
              </a:rPr>
              <a:t>DPS</a:t>
            </a:r>
            <a:r>
              <a:rPr lang="zh-CN" altLang="en-US" kern="100" dirty="0">
                <a:latin typeface="Microsoft YaHei" panose="020B0503020204020204" pitchFamily="34" charset="-122"/>
                <a:ea typeface="Microsoft YaHei" panose="020B0503020204020204" pitchFamily="34" charset="-122"/>
              </a:rPr>
              <a:t>）的 </a:t>
            </a:r>
            <a:r>
              <a:rPr lang="en-US" altLang="zh-CN" kern="100" dirty="0">
                <a:latin typeface="Microsoft YaHei" panose="020B0503020204020204" pitchFamily="34" charset="-122"/>
                <a:ea typeface="Microsoft YaHei" panose="020B0503020204020204" pitchFamily="34" charset="-122"/>
              </a:rPr>
              <a:t>4695 </a:t>
            </a:r>
            <a:r>
              <a:rPr lang="zh-CN" altLang="en-US" kern="100" dirty="0">
                <a:latin typeface="Microsoft YaHei" panose="020B0503020204020204" pitchFamily="34" charset="-122"/>
                <a:ea typeface="Microsoft YaHei" panose="020B0503020204020204" pitchFamily="34" charset="-122"/>
              </a:rPr>
              <a:t>条观测值，存入数据集</a:t>
            </a:r>
            <a:r>
              <a:rPr lang="en-US" altLang="zh-CN" kern="100" dirty="0">
                <a:latin typeface="Microsoft YaHei" panose="020B0503020204020204" pitchFamily="34" charset="-122"/>
                <a:ea typeface="Microsoft YaHei" panose="020B0503020204020204" pitchFamily="34" charset="-122"/>
              </a:rPr>
              <a:t>data_4_4.csv</a:t>
            </a:r>
            <a:r>
              <a:rPr lang="zh-CN" altLang="en-US" kern="100" dirty="0">
                <a:latin typeface="Microsoft YaHei" panose="020B0503020204020204" pitchFamily="34" charset="-122"/>
                <a:ea typeface="Microsoft YaHei" panose="020B0503020204020204" pitchFamily="34" charset="-122"/>
              </a:rPr>
              <a:t>中，因变量为是否点击（</a:t>
            </a:r>
            <a:r>
              <a:rPr lang="en-US" altLang="zh-CN" kern="100" dirty="0">
                <a:latin typeface="Microsoft YaHei" panose="020B0503020204020204" pitchFamily="34" charset="-122"/>
                <a:ea typeface="Microsoft YaHei" panose="020B0503020204020204" pitchFamily="34" charset="-122"/>
              </a:rPr>
              <a:t>1</a:t>
            </a:r>
            <a:r>
              <a:rPr lang="zh-CN" altLang="en-US" kern="100" dirty="0">
                <a:latin typeface="Microsoft YaHei" panose="020B0503020204020204" pitchFamily="34" charset="-122"/>
                <a:ea typeface="Microsoft YaHei" panose="020B0503020204020204" pitchFamily="34" charset="-122"/>
              </a:rPr>
              <a:t>为点击，</a:t>
            </a:r>
            <a:r>
              <a:rPr lang="en-US" altLang="zh-CN" kern="100" dirty="0">
                <a:latin typeface="Microsoft YaHei" panose="020B0503020204020204" pitchFamily="34" charset="-122"/>
                <a:ea typeface="Microsoft YaHei" panose="020B0503020204020204" pitchFamily="34" charset="-122"/>
              </a:rPr>
              <a:t>0</a:t>
            </a:r>
            <a:r>
              <a:rPr lang="zh-CN" altLang="en-US" kern="100" dirty="0">
                <a:latin typeface="Microsoft YaHei" panose="020B0503020204020204" pitchFamily="34" charset="-122"/>
                <a:ea typeface="Microsoft YaHei" panose="020B0503020204020204" pitchFamily="34" charset="-122"/>
              </a:rPr>
              <a:t>为未点击），正样本大约占总样本的</a:t>
            </a:r>
            <a:r>
              <a:rPr lang="en-US" altLang="zh-CN" kern="100" dirty="0">
                <a:latin typeface="Microsoft YaHei" panose="020B0503020204020204" pitchFamily="34" charset="-122"/>
                <a:ea typeface="Microsoft YaHei" panose="020B0503020204020204" pitchFamily="34" charset="-122"/>
              </a:rPr>
              <a:t>20%</a:t>
            </a:r>
            <a:r>
              <a:rPr lang="zh-CN" altLang="en-US" kern="100" dirty="0">
                <a:latin typeface="Microsoft YaHei" panose="020B0503020204020204" pitchFamily="34" charset="-122"/>
                <a:ea typeface="Microsoft YaHei" panose="020B0503020204020204" pitchFamily="34" charset="-122"/>
              </a:rPr>
              <a:t>，请对以下自变量进行分析。 </a:t>
            </a:r>
            <a:endParaRPr lang="en-CN" kern="100" dirty="0">
              <a:latin typeface="Microsoft YaHei" panose="020B0503020204020204" pitchFamily="34" charset="-122"/>
              <a:ea typeface="Microsoft YaHei" panose="020B0503020204020204" pitchFamily="34" charset="-122"/>
            </a:endParaRPr>
          </a:p>
        </p:txBody>
      </p:sp>
      <p:sp>
        <p:nvSpPr>
          <p:cNvPr id="11" name="Rectangle 10">
            <a:extLst>
              <a:ext uri="{FF2B5EF4-FFF2-40B4-BE49-F238E27FC236}">
                <a16:creationId xmlns:a16="http://schemas.microsoft.com/office/drawing/2014/main" id="{FDFCC7B4-87AE-B14E-AB37-EC330EE658FF}"/>
              </a:ext>
            </a:extLst>
          </p:cNvPr>
          <p:cNvSpPr/>
          <p:nvPr/>
        </p:nvSpPr>
        <p:spPr>
          <a:xfrm>
            <a:off x="1493574" y="3914821"/>
            <a:ext cx="9654090" cy="1511824"/>
          </a:xfrm>
          <a:prstGeom prst="rect">
            <a:avLst/>
          </a:prstGeom>
        </p:spPr>
        <p:txBody>
          <a:bodyPr wrap="square">
            <a:spAutoFit/>
          </a:bodyPr>
          <a:lstStyle/>
          <a:p>
            <a:pPr>
              <a:lnSpc>
                <a:spcPct val="150000"/>
              </a:lnSpc>
            </a:pPr>
            <a:r>
              <a:rPr lang="en-US" altLang="zh-CN" sz="1600" dirty="0">
                <a:latin typeface="STKaiti" panose="02010600040101010101" pitchFamily="2" charset="-122"/>
                <a:ea typeface="STKaiti" panose="02010600040101010101" pitchFamily="2" charset="-122"/>
              </a:rPr>
              <a:t>a. </a:t>
            </a:r>
            <a:r>
              <a:rPr lang="zh-CN" altLang="en-US" sz="1600" dirty="0">
                <a:latin typeface="STKaiti" panose="02010600040101010101" pitchFamily="2" charset="-122"/>
                <a:ea typeface="STKaiti" panose="02010600040101010101" pitchFamily="2" charset="-122"/>
              </a:rPr>
              <a:t>变量</a:t>
            </a:r>
            <a:r>
              <a:rPr lang="en-US" altLang="zh-CN" sz="1600" dirty="0" err="1">
                <a:latin typeface="STKaiti" panose="02010600040101010101" pitchFamily="2" charset="-122"/>
                <a:ea typeface="STKaiti" panose="02010600040101010101" pitchFamily="2" charset="-122"/>
              </a:rPr>
              <a:t>atype</a:t>
            </a:r>
            <a:r>
              <a:rPr lang="zh-CN" altLang="en-US" sz="1600" dirty="0">
                <a:latin typeface="STKaiti" panose="02010600040101010101" pitchFamily="2" charset="-122"/>
                <a:ea typeface="STKaiti" panose="02010600040101010101" pitchFamily="2" charset="-122"/>
              </a:rPr>
              <a:t>指</a:t>
            </a:r>
            <a:r>
              <a:rPr lang="en-US" altLang="zh-CN" sz="1600" dirty="0">
                <a:latin typeface="STKaiti" panose="02010600040101010101" pitchFamily="2" charset="-122"/>
                <a:ea typeface="STKaiti" panose="02010600040101010101" pitchFamily="2" charset="-122"/>
              </a:rPr>
              <a:t>ADX</a:t>
            </a:r>
            <a:r>
              <a:rPr lang="zh-CN" altLang="en-US" sz="1600" dirty="0">
                <a:latin typeface="STKaiti" panose="02010600040101010101" pitchFamily="2" charset="-122"/>
                <a:ea typeface="STKaiti" panose="02010600040101010101" pitchFamily="2" charset="-122"/>
              </a:rPr>
              <a:t>平台（互联网广告交易平台），如百度等。绘制箱线图，描述各个</a:t>
            </a:r>
            <a:r>
              <a:rPr lang="en-US" altLang="zh-CN" sz="1600" dirty="0">
                <a:latin typeface="STKaiti" panose="02010600040101010101" pitchFamily="2" charset="-122"/>
                <a:ea typeface="STKaiti" panose="02010600040101010101" pitchFamily="2" charset="-122"/>
              </a:rPr>
              <a:t>ADX</a:t>
            </a:r>
            <a:r>
              <a:rPr lang="zh-CN" altLang="en-US" sz="1600" dirty="0">
                <a:latin typeface="STKaiti" panose="02010600040101010101" pitchFamily="2" charset="-122"/>
                <a:ea typeface="STKaiti" panose="02010600040101010101" pitchFamily="2" charset="-122"/>
              </a:rPr>
              <a:t>平台上的广告点击率情况并进行简要解读。 </a:t>
            </a:r>
          </a:p>
          <a:p>
            <a:pPr>
              <a:lnSpc>
                <a:spcPct val="150000"/>
              </a:lnSpc>
            </a:pPr>
            <a:r>
              <a:rPr lang="en-US" altLang="zh-CN" sz="1600" dirty="0">
                <a:latin typeface="STKaiti" panose="02010600040101010101" pitchFamily="2" charset="-122"/>
                <a:ea typeface="STKaiti" panose="02010600040101010101" pitchFamily="2" charset="-122"/>
              </a:rPr>
              <a:t>b. </a:t>
            </a:r>
            <a:r>
              <a:rPr lang="zh-CN" altLang="en-US" sz="1600" dirty="0">
                <a:latin typeface="STKaiti" panose="02010600040101010101" pitchFamily="2" charset="-122"/>
                <a:ea typeface="STKaiti" panose="02010600040101010101" pitchFamily="2" charset="-122"/>
              </a:rPr>
              <a:t>变量 </a:t>
            </a:r>
            <a:r>
              <a:rPr lang="en-US" altLang="zh-CN" sz="1600" dirty="0" err="1">
                <a:latin typeface="STKaiti" panose="02010600040101010101" pitchFamily="2" charset="-122"/>
                <a:ea typeface="STKaiti" panose="02010600040101010101" pitchFamily="2" charset="-122"/>
              </a:rPr>
              <a:t>bidf</a:t>
            </a:r>
            <a:r>
              <a:rPr lang="zh-CN" altLang="en-US" sz="1600" dirty="0">
                <a:latin typeface="STKaiti" panose="02010600040101010101" pitchFamily="2" charset="-122"/>
                <a:ea typeface="STKaiti" panose="02010600040101010101" pitchFamily="2" charset="-122"/>
              </a:rPr>
              <a:t>指竞拍低价，竞拍低价为第二竞拍高价加上一个最小货币单位。选择合适的统计图形，对该变量与因变量之间的关系进行描述分析。</a:t>
            </a:r>
          </a:p>
        </p:txBody>
      </p:sp>
      <p:pic>
        <p:nvPicPr>
          <p:cNvPr id="14" name="Graphic 13" descr="Ethernet">
            <a:extLst>
              <a:ext uri="{FF2B5EF4-FFF2-40B4-BE49-F238E27FC236}">
                <a16:creationId xmlns:a16="http://schemas.microsoft.com/office/drawing/2014/main" id="{CA2FD185-55C0-1FB3-BE53-A2638B8131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324" y="1484109"/>
            <a:ext cx="707000" cy="707000"/>
          </a:xfrm>
          <a:prstGeom prst="rect">
            <a:avLst/>
          </a:prstGeom>
        </p:spPr>
      </p:pic>
    </p:spTree>
    <p:extLst>
      <p:ext uri="{BB962C8B-B14F-4D97-AF65-F5344CB8AC3E}">
        <p14:creationId xmlns:p14="http://schemas.microsoft.com/office/powerpoint/2010/main" val="792578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本章习题</a:t>
            </a:r>
          </a:p>
        </p:txBody>
      </p:sp>
      <p:pic>
        <p:nvPicPr>
          <p:cNvPr id="10" name="Graphic 9" descr="Ethernet">
            <a:extLst>
              <a:ext uri="{FF2B5EF4-FFF2-40B4-BE49-F238E27FC236}">
                <a16:creationId xmlns:a16="http://schemas.microsoft.com/office/drawing/2014/main" id="{BFDFA9FD-AFEB-D14E-87E4-58DC036D6C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162" y="1573043"/>
            <a:ext cx="707000" cy="707000"/>
          </a:xfrm>
          <a:prstGeom prst="rect">
            <a:avLst/>
          </a:prstGeom>
        </p:spPr>
      </p:pic>
      <p:sp>
        <p:nvSpPr>
          <p:cNvPr id="12" name="Rectangle 11">
            <a:extLst>
              <a:ext uri="{FF2B5EF4-FFF2-40B4-BE49-F238E27FC236}">
                <a16:creationId xmlns:a16="http://schemas.microsoft.com/office/drawing/2014/main" id="{0FF04F14-437B-9043-26D1-0D19F09C46B9}"/>
              </a:ext>
            </a:extLst>
          </p:cNvPr>
          <p:cNvSpPr/>
          <p:nvPr/>
        </p:nvSpPr>
        <p:spPr>
          <a:xfrm>
            <a:off x="1467105" y="1635091"/>
            <a:ext cx="9886694" cy="1289905"/>
          </a:xfrm>
          <a:prstGeom prst="rect">
            <a:avLst/>
          </a:prstGeom>
        </p:spPr>
        <p:txBody>
          <a:bodyPr wrap="square">
            <a:spAutoFit/>
          </a:bodyPr>
          <a:lstStyle/>
          <a:p>
            <a:pPr algn="just">
              <a:lnSpc>
                <a:spcPct val="150000"/>
              </a:lnSpc>
            </a:pPr>
            <a:r>
              <a:rPr lang="en-US" altLang="zh-CN" kern="100" dirty="0">
                <a:latin typeface="Microsoft YaHei" panose="020B0503020204020204" pitchFamily="34" charset="-122"/>
                <a:ea typeface="Microsoft YaHei" panose="020B0503020204020204" pitchFamily="34" charset="-122"/>
              </a:rPr>
              <a:t>5.</a:t>
            </a:r>
            <a:r>
              <a:rPr lang="zh-CN" altLang="en-US" kern="100" dirty="0">
                <a:latin typeface="Microsoft YaHei" panose="020B0503020204020204" pitchFamily="34" charset="-122"/>
                <a:ea typeface="Microsoft YaHei" panose="020B0503020204020204" pitchFamily="34" charset="-122"/>
              </a:rPr>
              <a:t> 实训题目：使用“数据分析招聘数据集”（该数据集在随书源码的</a:t>
            </a:r>
            <a:r>
              <a:rPr lang="en-US" altLang="zh-CN" kern="100" dirty="0">
                <a:latin typeface="Microsoft YaHei" panose="020B0503020204020204" pitchFamily="34" charset="-122"/>
                <a:ea typeface="Microsoft YaHei" panose="020B0503020204020204" pitchFamily="34" charset="-122"/>
              </a:rPr>
              <a:t>data_4_5.csv</a:t>
            </a:r>
            <a:r>
              <a:rPr lang="zh-CN" altLang="en-US" kern="100" dirty="0">
                <a:latin typeface="Microsoft YaHei" panose="020B0503020204020204" pitchFamily="34" charset="-122"/>
                <a:ea typeface="Microsoft YaHei" panose="020B0503020204020204" pitchFamily="34" charset="-122"/>
              </a:rPr>
              <a:t>文件中），该数据集包括某网站数据分析岗位</a:t>
            </a:r>
            <a:r>
              <a:rPr lang="en-US" altLang="zh-CN" kern="100" dirty="0">
                <a:latin typeface="Microsoft YaHei" panose="020B0503020204020204" pitchFamily="34" charset="-122"/>
                <a:ea typeface="Microsoft YaHei" panose="020B0503020204020204" pitchFamily="34" charset="-122"/>
              </a:rPr>
              <a:t>2018</a:t>
            </a:r>
            <a:r>
              <a:rPr lang="zh-CN" altLang="en-US" kern="100" dirty="0">
                <a:latin typeface="Microsoft YaHei" panose="020B0503020204020204" pitchFamily="34" charset="-122"/>
                <a:ea typeface="Microsoft YaHei" panose="020B0503020204020204" pitchFamily="34" charset="-122"/>
              </a:rPr>
              <a:t>年到</a:t>
            </a:r>
            <a:r>
              <a:rPr lang="en-US" altLang="zh-CN" kern="100" dirty="0">
                <a:latin typeface="Microsoft YaHei" panose="020B0503020204020204" pitchFamily="34" charset="-122"/>
                <a:ea typeface="Microsoft YaHei" panose="020B0503020204020204" pitchFamily="34" charset="-122"/>
              </a:rPr>
              <a:t>2019</a:t>
            </a:r>
            <a:r>
              <a:rPr lang="zh-CN" altLang="en-US" kern="100" dirty="0">
                <a:latin typeface="Microsoft YaHei" panose="020B0503020204020204" pitchFamily="34" charset="-122"/>
                <a:ea typeface="Microsoft YaHei" panose="020B0503020204020204" pitchFamily="34" charset="-122"/>
              </a:rPr>
              <a:t>年招聘情况。该数据集共</a:t>
            </a:r>
            <a:r>
              <a:rPr lang="en-US" altLang="zh-CN" kern="100" dirty="0">
                <a:latin typeface="Microsoft YaHei" panose="020B0503020204020204" pitchFamily="34" charset="-122"/>
                <a:ea typeface="Microsoft YaHei" panose="020B0503020204020204" pitchFamily="34" charset="-122"/>
              </a:rPr>
              <a:t>7493</a:t>
            </a:r>
            <a:r>
              <a:rPr lang="zh-CN" altLang="en-US" kern="100" dirty="0">
                <a:latin typeface="Microsoft YaHei" panose="020B0503020204020204" pitchFamily="34" charset="-122"/>
                <a:ea typeface="Microsoft YaHei" panose="020B0503020204020204" pitchFamily="34" charset="-122"/>
              </a:rPr>
              <a:t>条招聘信息，覆盖北京、上 海、深圳、山西、陕西及河北</a:t>
            </a:r>
            <a:r>
              <a:rPr lang="en-US" altLang="zh-CN" kern="100" dirty="0">
                <a:latin typeface="Microsoft YaHei" panose="020B0503020204020204" pitchFamily="34" charset="-122"/>
                <a:ea typeface="Microsoft YaHei" panose="020B0503020204020204" pitchFamily="34" charset="-122"/>
              </a:rPr>
              <a:t>6</a:t>
            </a:r>
            <a:r>
              <a:rPr lang="zh-CN" altLang="en-US" kern="100" dirty="0">
                <a:latin typeface="Microsoft YaHei" panose="020B0503020204020204" pitchFamily="34" charset="-122"/>
                <a:ea typeface="Microsoft YaHei" panose="020B0503020204020204" pitchFamily="34" charset="-122"/>
              </a:rPr>
              <a:t>个地区。 </a:t>
            </a:r>
          </a:p>
        </p:txBody>
      </p:sp>
      <p:sp>
        <p:nvSpPr>
          <p:cNvPr id="13" name="Rectangle 12">
            <a:extLst>
              <a:ext uri="{FF2B5EF4-FFF2-40B4-BE49-F238E27FC236}">
                <a16:creationId xmlns:a16="http://schemas.microsoft.com/office/drawing/2014/main" id="{97DFC220-D744-2D0B-EAB6-7223F84E0D15}"/>
              </a:ext>
            </a:extLst>
          </p:cNvPr>
          <p:cNvSpPr/>
          <p:nvPr/>
        </p:nvSpPr>
        <p:spPr>
          <a:xfrm>
            <a:off x="1445699" y="3072043"/>
            <a:ext cx="9886694" cy="2619820"/>
          </a:xfrm>
          <a:prstGeom prst="rect">
            <a:avLst/>
          </a:prstGeom>
        </p:spPr>
        <p:txBody>
          <a:bodyPr wrap="square">
            <a:spAutoFit/>
          </a:bodyPr>
          <a:lstStyle/>
          <a:p>
            <a:pPr>
              <a:lnSpc>
                <a:spcPct val="150000"/>
              </a:lnSpc>
            </a:pPr>
            <a:r>
              <a:rPr lang="en-US" altLang="zh-CN" sz="1600" dirty="0">
                <a:latin typeface="STKaiti" panose="02010600040101010101" pitchFamily="2" charset="-122"/>
                <a:ea typeface="STKaiti" panose="02010600040101010101" pitchFamily="2" charset="-122"/>
              </a:rPr>
              <a:t>a. </a:t>
            </a:r>
            <a:r>
              <a:rPr lang="zh-CN" altLang="en-US" sz="1600" dirty="0">
                <a:latin typeface="STKaiti" panose="02010600040101010101" pitchFamily="2" charset="-122"/>
                <a:ea typeface="STKaiti" panose="02010600040101010101" pitchFamily="2" charset="-122"/>
              </a:rPr>
              <a:t>提取该数据中的薪资水平，根据薪资水平，对原始数据进行清洗，删除月薪大于</a:t>
            </a:r>
            <a:r>
              <a:rPr lang="en-US" altLang="zh-CN" sz="1600" dirty="0">
                <a:latin typeface="STKaiti" panose="02010600040101010101" pitchFamily="2" charset="-122"/>
                <a:ea typeface="STKaiti" panose="02010600040101010101" pitchFamily="2" charset="-122"/>
              </a:rPr>
              <a:t>40000</a:t>
            </a:r>
            <a:r>
              <a:rPr lang="zh-CN" altLang="en-US" sz="1600" dirty="0">
                <a:latin typeface="STKaiti" panose="02010600040101010101" pitchFamily="2" charset="-122"/>
                <a:ea typeface="STKaiti" panose="02010600040101010101" pitchFamily="2" charset="-122"/>
              </a:rPr>
              <a:t>元、低于</a:t>
            </a:r>
            <a:r>
              <a:rPr lang="en-US" altLang="zh-CN" sz="1600" dirty="0">
                <a:latin typeface="STKaiti" panose="02010600040101010101" pitchFamily="2" charset="-122"/>
                <a:ea typeface="STKaiti" panose="02010600040101010101" pitchFamily="2" charset="-122"/>
              </a:rPr>
              <a:t>3000</a:t>
            </a:r>
            <a:r>
              <a:rPr lang="zh-CN" altLang="en-US" sz="1600" dirty="0">
                <a:latin typeface="STKaiti" panose="02010600040101010101" pitchFamily="2" charset="-122"/>
                <a:ea typeface="STKaiti" panose="02010600040101010101" pitchFamily="2" charset="-122"/>
              </a:rPr>
              <a:t>元的观测，并以新变量“</a:t>
            </a:r>
            <a:r>
              <a:rPr lang="en-US" altLang="zh-CN" sz="1600" dirty="0">
                <a:latin typeface="STKaiti" panose="02010600040101010101" pitchFamily="2" charset="-122"/>
                <a:ea typeface="STKaiti" panose="02010600040101010101" pitchFamily="2" charset="-122"/>
              </a:rPr>
              <a:t>wage”</a:t>
            </a:r>
            <a:r>
              <a:rPr lang="zh-CN" altLang="en-US" sz="1600" dirty="0">
                <a:latin typeface="STKaiti" panose="02010600040101010101" pitchFamily="2" charset="-122"/>
                <a:ea typeface="STKaiti" panose="02010600040101010101" pitchFamily="2" charset="-122"/>
              </a:rPr>
              <a:t>存入该数据集，对薪资水平进行描述分析并简要解读。 </a:t>
            </a:r>
          </a:p>
          <a:p>
            <a:pPr>
              <a:lnSpc>
                <a:spcPct val="150000"/>
              </a:lnSpc>
            </a:pPr>
            <a:r>
              <a:rPr lang="en-US" altLang="zh-CN" sz="1600" dirty="0">
                <a:latin typeface="STKaiti" panose="02010600040101010101" pitchFamily="2" charset="-122"/>
                <a:ea typeface="STKaiti" panose="02010600040101010101" pitchFamily="2" charset="-122"/>
              </a:rPr>
              <a:t>b. </a:t>
            </a:r>
            <a:r>
              <a:rPr lang="zh-CN" altLang="en-US" sz="1600" dirty="0">
                <a:latin typeface="STKaiti" panose="02010600040101010101" pitchFamily="2" charset="-122"/>
                <a:ea typeface="STKaiti" panose="02010600040101010101" pitchFamily="2" charset="-122"/>
              </a:rPr>
              <a:t>下面我们要对传统金融与金融科技的岗位进行区分，数据集中</a:t>
            </a:r>
            <a:r>
              <a:rPr lang="en-US" altLang="zh-CN" sz="1600" dirty="0">
                <a:latin typeface="STKaiti" panose="02010600040101010101" pitchFamily="2" charset="-122"/>
                <a:ea typeface="STKaiti" panose="02010600040101010101" pitchFamily="2" charset="-122"/>
              </a:rPr>
              <a:t>X3</a:t>
            </a:r>
            <a:r>
              <a:rPr lang="zh-CN" altLang="en-US" sz="1600" dirty="0">
                <a:latin typeface="STKaiti" panose="02010600040101010101" pitchFamily="2" charset="-122"/>
                <a:ea typeface="STKaiti" panose="02010600040101010101" pitchFamily="2" charset="-122"/>
              </a:rPr>
              <a:t>为职位名称，请把名称中包含“数据”“</a:t>
            </a:r>
            <a:r>
              <a:rPr lang="en-US" altLang="zh-CN" sz="1600" dirty="0">
                <a:latin typeface="STKaiti" panose="02010600040101010101" pitchFamily="2" charset="-122"/>
                <a:ea typeface="STKaiti" panose="02010600040101010101" pitchFamily="2" charset="-122"/>
              </a:rPr>
              <a:t>IT”“</a:t>
            </a:r>
            <a:r>
              <a:rPr lang="zh-CN" altLang="en-US" sz="1600" dirty="0">
                <a:latin typeface="STKaiti" panose="02010600040101010101" pitchFamily="2" charset="-122"/>
                <a:ea typeface="STKaiti" panose="02010600040101010101" pitchFamily="2" charset="-122"/>
              </a:rPr>
              <a:t>量化”及“工程师”字样的职位名称归为金融科技岗位，其他作为传统金融岗位。在数据集中增加变量</a:t>
            </a:r>
            <a:r>
              <a:rPr lang="en-US" altLang="zh-CN" sz="1600" dirty="0" err="1">
                <a:latin typeface="STKaiti" panose="02010600040101010101" pitchFamily="2" charset="-122"/>
                <a:ea typeface="STKaiti" panose="02010600040101010101" pitchFamily="2" charset="-122"/>
              </a:rPr>
              <a:t>is_tech</a:t>
            </a:r>
            <a:r>
              <a:rPr lang="zh-CN" altLang="en-US" sz="1600" dirty="0">
                <a:latin typeface="STKaiti" panose="02010600040101010101" pitchFamily="2" charset="-122"/>
                <a:ea typeface="STKaiti" panose="02010600040101010101" pitchFamily="2" charset="-122"/>
              </a:rPr>
              <a:t>，金融科技岗位</a:t>
            </a:r>
            <a:r>
              <a:rPr lang="en-US" altLang="zh-CN" sz="1600" dirty="0" err="1">
                <a:latin typeface="STKaiti" panose="02010600040101010101" pitchFamily="2" charset="-122"/>
                <a:ea typeface="STKaiti" panose="02010600040101010101" pitchFamily="2" charset="-122"/>
              </a:rPr>
              <a:t>is_tech</a:t>
            </a:r>
            <a:r>
              <a:rPr lang="en-US" altLang="zh-CN" sz="1600" dirty="0">
                <a:latin typeface="STKaiti" panose="02010600040101010101" pitchFamily="2" charset="-122"/>
                <a:ea typeface="STKaiti" panose="02010600040101010101" pitchFamily="2" charset="-122"/>
              </a:rPr>
              <a:t>=1</a:t>
            </a:r>
            <a:r>
              <a:rPr lang="zh-CN" altLang="en-US" sz="1600" dirty="0">
                <a:latin typeface="STKaiti" panose="02010600040101010101" pitchFamily="2" charset="-122"/>
                <a:ea typeface="STKaiti" panose="02010600040101010101" pitchFamily="2" charset="-122"/>
              </a:rPr>
              <a:t>，传统金融岗位</a:t>
            </a:r>
            <a:r>
              <a:rPr lang="en-US" altLang="zh-CN" sz="1600" dirty="0" err="1">
                <a:latin typeface="STKaiti" panose="02010600040101010101" pitchFamily="2" charset="-122"/>
                <a:ea typeface="STKaiti" panose="02010600040101010101" pitchFamily="2" charset="-122"/>
              </a:rPr>
              <a:t>is_tech</a:t>
            </a:r>
            <a:r>
              <a:rPr lang="en-US" altLang="zh-CN" sz="1600" dirty="0">
                <a:latin typeface="STKaiti" panose="02010600040101010101" pitchFamily="2" charset="-122"/>
                <a:ea typeface="STKaiti" panose="02010600040101010101" pitchFamily="2" charset="-122"/>
              </a:rPr>
              <a:t>=0</a:t>
            </a:r>
            <a:r>
              <a:rPr lang="zh-CN" altLang="en-US" sz="1600" dirty="0">
                <a:latin typeface="STKaiti" panose="02010600040101010101" pitchFamily="2" charset="-122"/>
                <a:ea typeface="STKaiti" panose="02010600040101010101" pitchFamily="2" charset="-122"/>
              </a:rPr>
              <a:t>。数据集中</a:t>
            </a:r>
            <a:r>
              <a:rPr lang="en-US" altLang="zh-CN" sz="1600" dirty="0">
                <a:latin typeface="STKaiti" panose="02010600040101010101" pitchFamily="2" charset="-122"/>
                <a:ea typeface="STKaiti" panose="02010600040101010101" pitchFamily="2" charset="-122"/>
              </a:rPr>
              <a:t>X0</a:t>
            </a:r>
            <a:r>
              <a:rPr lang="zh-CN" altLang="en-US" sz="1600" dirty="0">
                <a:latin typeface="STKaiti" panose="02010600040101010101" pitchFamily="2" charset="-122"/>
                <a:ea typeface="STKaiti" panose="02010600040101010101" pitchFamily="2" charset="-122"/>
              </a:rPr>
              <a:t>为城市名称，请按照城市名称及岗位类型（传统金融或金融科技）计算岗位的薪资水平均值，绘制柱状图，并给出解读。</a:t>
            </a:r>
          </a:p>
          <a:p>
            <a:pPr>
              <a:lnSpc>
                <a:spcPct val="150000"/>
              </a:lnSpc>
            </a:pPr>
            <a:r>
              <a:rPr lang="en-US" altLang="zh-CN" sz="1600" dirty="0">
                <a:latin typeface="STKaiti" panose="02010600040101010101" pitchFamily="2" charset="-122"/>
                <a:ea typeface="STKaiti" panose="02010600040101010101" pitchFamily="2" charset="-122"/>
              </a:rPr>
              <a:t>c. </a:t>
            </a:r>
            <a:r>
              <a:rPr lang="zh-CN" altLang="en-US" sz="1600" dirty="0">
                <a:latin typeface="STKaiti" panose="02010600040101010101" pitchFamily="2" charset="-122"/>
                <a:ea typeface="STKaiti" panose="02010600040101010101" pitchFamily="2" charset="-122"/>
              </a:rPr>
              <a:t>绘制不同年限工作经验对应薪酬水平的箱线图，并给出解读。</a:t>
            </a:r>
          </a:p>
        </p:txBody>
      </p:sp>
    </p:spTree>
    <p:extLst>
      <p:ext uri="{BB962C8B-B14F-4D97-AF65-F5344CB8AC3E}">
        <p14:creationId xmlns:p14="http://schemas.microsoft.com/office/powerpoint/2010/main" val="3447509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68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南丁格尔的玫瑰饼图</a:t>
            </a:r>
          </a:p>
        </p:txBody>
      </p:sp>
      <p:pic>
        <p:nvPicPr>
          <p:cNvPr id="2" name="Picture 1">
            <a:extLst>
              <a:ext uri="{FF2B5EF4-FFF2-40B4-BE49-F238E27FC236}">
                <a16:creationId xmlns:a16="http://schemas.microsoft.com/office/drawing/2014/main" id="{592F8216-186D-D23C-30D3-FB0ED8D5FBA8}"/>
              </a:ext>
            </a:extLst>
          </p:cNvPr>
          <p:cNvPicPr>
            <a:picLocks noChangeAspect="1"/>
          </p:cNvPicPr>
          <p:nvPr/>
        </p:nvPicPr>
        <p:blipFill>
          <a:blip r:embed="rId2"/>
          <a:stretch>
            <a:fillRect/>
          </a:stretch>
        </p:blipFill>
        <p:spPr>
          <a:xfrm>
            <a:off x="753130" y="1759438"/>
            <a:ext cx="3537515" cy="4124592"/>
          </a:xfrm>
          <a:prstGeom prst="rect">
            <a:avLst/>
          </a:prstGeom>
        </p:spPr>
      </p:pic>
      <p:sp>
        <p:nvSpPr>
          <p:cNvPr id="3" name="Rectangle 2">
            <a:extLst>
              <a:ext uri="{FF2B5EF4-FFF2-40B4-BE49-F238E27FC236}">
                <a16:creationId xmlns:a16="http://schemas.microsoft.com/office/drawing/2014/main" id="{CE484B96-AEF6-FE52-2576-1EC1FE1D726D}"/>
              </a:ext>
            </a:extLst>
          </p:cNvPr>
          <p:cNvSpPr/>
          <p:nvPr/>
        </p:nvSpPr>
        <p:spPr>
          <a:xfrm>
            <a:off x="5017476" y="2138035"/>
            <a:ext cx="6096000" cy="3367397"/>
          </a:xfrm>
          <a:prstGeom prst="rect">
            <a:avLst/>
          </a:prstGeom>
        </p:spPr>
        <p:txBody>
          <a:bodyPr>
            <a:spAutoFit/>
          </a:bodyPr>
          <a:lstStyle/>
          <a:p>
            <a:pPr marL="285750" indent="-285750">
              <a:lnSpc>
                <a:spcPct val="150000"/>
              </a:lnSpc>
              <a:buFont typeface="Arial" panose="020B0604020202020204" pitchFamily="34" charset="0"/>
              <a:buChar char="•"/>
            </a:pPr>
            <a:r>
              <a:rPr lang="zh-CN" altLang="en-US" kern="100" dirty="0">
                <a:solidFill>
                  <a:srgbClr val="000000"/>
                </a:solidFill>
                <a:latin typeface="Microsoft YaHei" panose="020B0503020204020204" pitchFamily="34" charset="-122"/>
                <a:ea typeface="Microsoft YaHei" panose="020B0503020204020204" pitchFamily="34" charset="-122"/>
              </a:rPr>
              <a:t>该图展示了她所管理的野战医院里不同季节死于各种疾病的病人人数变化</a:t>
            </a:r>
            <a:endParaRPr lang="en-US" altLang="zh-CN" kern="1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每年死于感染的士兵数（灰色区域）比死于战场（斜线区域）和其他原因（黑色区域）的士兵数明显更多</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FF0000"/>
                </a:solidFill>
                <a:latin typeface="Microsoft YaHei" panose="020B0503020204020204" pitchFamily="34" charset="-122"/>
                <a:ea typeface="Microsoft YaHei" panose="020B0503020204020204" pitchFamily="34" charset="-122"/>
              </a:rPr>
              <a:t>建模前：观察数据、发现问题、识别规律与异常</a:t>
            </a:r>
          </a:p>
          <a:p>
            <a:pPr marL="285750" indent="-285750">
              <a:lnSpc>
                <a:spcPct val="150000"/>
              </a:lnSpc>
              <a:buFont typeface="Arial" panose="020B0604020202020204" pitchFamily="34" charset="0"/>
              <a:buChar char="•"/>
            </a:pPr>
            <a:r>
              <a:rPr lang="zh-CN" altLang="en-US" dirty="0">
                <a:solidFill>
                  <a:srgbClr val="FF0000"/>
                </a:solidFill>
                <a:latin typeface="Microsoft YaHei" panose="020B0503020204020204" pitchFamily="34" charset="-122"/>
                <a:ea typeface="Microsoft YaHei" panose="020B0503020204020204" pitchFamily="34" charset="-122"/>
              </a:rPr>
              <a:t>建模后：总结规律、展示结论、传递信息</a:t>
            </a: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9370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网络小说市场日渐繁荣</a:t>
            </a:r>
          </a:p>
        </p:txBody>
      </p:sp>
      <p:sp>
        <p:nvSpPr>
          <p:cNvPr id="8" name="Rectangle 7">
            <a:extLst>
              <a:ext uri="{FF2B5EF4-FFF2-40B4-BE49-F238E27FC236}">
                <a16:creationId xmlns:a16="http://schemas.microsoft.com/office/drawing/2014/main" id="{D9A383D5-48B5-C7E5-C7D8-3C26FB79F5F0}"/>
              </a:ext>
            </a:extLst>
          </p:cNvPr>
          <p:cNvSpPr/>
          <p:nvPr/>
        </p:nvSpPr>
        <p:spPr>
          <a:xfrm>
            <a:off x="775699" y="988062"/>
            <a:ext cx="11340352" cy="142289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CN" sz="2000" kern="100" dirty="0">
                <a:solidFill>
                  <a:srgbClr val="000000"/>
                </a:solidFill>
                <a:latin typeface="Microsoft YaHei" panose="020B0503020204020204" pitchFamily="34" charset="-122"/>
                <a:ea typeface="Microsoft YaHei" panose="020B0503020204020204" pitchFamily="34" charset="-122"/>
              </a:rPr>
              <a:t>网络</a:t>
            </a:r>
            <a:r>
              <a:rPr lang="zh-CN" altLang="en-US" sz="2000" kern="100" dirty="0">
                <a:solidFill>
                  <a:srgbClr val="000000"/>
                </a:solidFill>
                <a:latin typeface="Microsoft YaHei" panose="020B0503020204020204" pitchFamily="34" charset="-122"/>
                <a:ea typeface="Microsoft YaHei" panose="020B0503020204020204" pitchFamily="34" charset="-122"/>
              </a:rPr>
              <a:t>小说日渐火爆，在某平台上的点击量已经突破 </a:t>
            </a:r>
            <a:r>
              <a:rPr lang="en-US" altLang="zh-CN" sz="2000" kern="100" dirty="0">
                <a:solidFill>
                  <a:srgbClr val="000000"/>
                </a:solidFill>
                <a:latin typeface="Microsoft YaHei" panose="020B0503020204020204" pitchFamily="34" charset="-122"/>
                <a:ea typeface="Microsoft YaHei" panose="020B0503020204020204" pitchFamily="34" charset="-122"/>
              </a:rPr>
              <a:t>1 </a:t>
            </a:r>
            <a:r>
              <a:rPr lang="zh-CN" altLang="en-US" sz="2000" kern="100" dirty="0">
                <a:solidFill>
                  <a:srgbClr val="000000"/>
                </a:solidFill>
                <a:latin typeface="Microsoft YaHei" panose="020B0503020204020204" pitchFamily="34" charset="-122"/>
                <a:ea typeface="Microsoft YaHei" panose="020B0503020204020204" pitchFamily="34" charset="-122"/>
              </a:rPr>
              <a:t>亿大关</a:t>
            </a:r>
            <a:endParaRPr lang="en-US" altLang="zh-CN" sz="2000" kern="1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kern="100" dirty="0">
                <a:solidFill>
                  <a:srgbClr val="000000"/>
                </a:solidFill>
                <a:latin typeface="Microsoft YaHei" panose="020B0503020204020204" pitchFamily="34" charset="-122"/>
                <a:ea typeface="Microsoft YaHei" panose="020B0503020204020204" pitchFamily="34" charset="-122"/>
              </a:rPr>
              <a:t>截至</a:t>
            </a:r>
            <a:r>
              <a:rPr lang="en-US" altLang="zh-CN" sz="2000" kern="100" dirty="0">
                <a:solidFill>
                  <a:srgbClr val="000000"/>
                </a:solidFill>
                <a:latin typeface="Microsoft YaHei" panose="020B0503020204020204" pitchFamily="34" charset="-122"/>
                <a:ea typeface="Microsoft YaHei" panose="020B0503020204020204" pitchFamily="34" charset="-122"/>
              </a:rPr>
              <a:t>2020</a:t>
            </a:r>
            <a:r>
              <a:rPr lang="zh-CN" altLang="en-US" sz="2000" kern="100" dirty="0">
                <a:solidFill>
                  <a:srgbClr val="000000"/>
                </a:solidFill>
                <a:latin typeface="Microsoft YaHei" panose="020B0503020204020204" pitchFamily="34" charset="-122"/>
                <a:ea typeface="Microsoft YaHei" panose="020B0503020204020204" pitchFamily="34" charset="-122"/>
              </a:rPr>
              <a:t>年</a:t>
            </a:r>
            <a:r>
              <a:rPr lang="en-US" altLang="zh-CN" sz="2000" kern="100" dirty="0">
                <a:solidFill>
                  <a:srgbClr val="000000"/>
                </a:solidFill>
                <a:latin typeface="Microsoft YaHei" panose="020B0503020204020204" pitchFamily="34" charset="-122"/>
                <a:ea typeface="Microsoft YaHei" panose="020B0503020204020204" pitchFamily="34" charset="-122"/>
              </a:rPr>
              <a:t>12</a:t>
            </a:r>
            <a:r>
              <a:rPr lang="zh-CN" altLang="en-US" sz="2000" kern="100" dirty="0">
                <a:solidFill>
                  <a:srgbClr val="000000"/>
                </a:solidFill>
                <a:latin typeface="Microsoft YaHei" panose="020B0503020204020204" pitchFamily="34" charset="-122"/>
                <a:ea typeface="Microsoft YaHei" panose="020B0503020204020204" pitchFamily="34" charset="-122"/>
              </a:rPr>
              <a:t>月，我国网络文学用户规模达</a:t>
            </a:r>
            <a:r>
              <a:rPr lang="en-US" altLang="zh-CN" sz="2000" kern="100" dirty="0">
                <a:solidFill>
                  <a:srgbClr val="000000"/>
                </a:solidFill>
                <a:latin typeface="Microsoft YaHei" panose="020B0503020204020204" pitchFamily="34" charset="-122"/>
                <a:ea typeface="Microsoft YaHei" panose="020B0503020204020204" pitchFamily="34" charset="-122"/>
              </a:rPr>
              <a:t>4.60</a:t>
            </a:r>
            <a:r>
              <a:rPr lang="zh-CN" altLang="en-US" sz="2000" kern="100" dirty="0">
                <a:solidFill>
                  <a:srgbClr val="000000"/>
                </a:solidFill>
                <a:latin typeface="Microsoft YaHei" panose="020B0503020204020204" pitchFamily="34" charset="-122"/>
                <a:ea typeface="Microsoft YaHei" panose="020B0503020204020204" pitchFamily="34" charset="-122"/>
              </a:rPr>
              <a:t>亿，</a:t>
            </a:r>
            <a:r>
              <a:rPr lang="en-US" altLang="zh-CN" sz="2000" kern="100" dirty="0">
                <a:solidFill>
                  <a:srgbClr val="000000"/>
                </a:solidFill>
                <a:latin typeface="Microsoft YaHei" panose="020B0503020204020204" pitchFamily="34" charset="-122"/>
                <a:ea typeface="Microsoft YaHei" panose="020B0503020204020204" pitchFamily="34" charset="-122"/>
              </a:rPr>
              <a:t>2020</a:t>
            </a:r>
            <a:r>
              <a:rPr lang="zh-CN" altLang="en-US" sz="2000" kern="100" dirty="0">
                <a:solidFill>
                  <a:srgbClr val="000000"/>
                </a:solidFill>
                <a:latin typeface="Microsoft YaHei" panose="020B0503020204020204" pitchFamily="34" charset="-122"/>
                <a:ea typeface="Microsoft YaHei" panose="020B0503020204020204" pitchFamily="34" charset="-122"/>
              </a:rPr>
              <a:t>年中国网络文学市场规模达</a:t>
            </a:r>
            <a:r>
              <a:rPr lang="en-US" altLang="zh-CN" sz="2000" kern="100" dirty="0">
                <a:solidFill>
                  <a:srgbClr val="000000"/>
                </a:solidFill>
                <a:latin typeface="Microsoft YaHei" panose="020B0503020204020204" pitchFamily="34" charset="-122"/>
                <a:ea typeface="Microsoft YaHei" panose="020B0503020204020204" pitchFamily="34" charset="-122"/>
              </a:rPr>
              <a:t>288.4</a:t>
            </a:r>
            <a:r>
              <a:rPr lang="zh-CN" altLang="en-US" sz="2000" kern="100" dirty="0">
                <a:solidFill>
                  <a:srgbClr val="000000"/>
                </a:solidFill>
                <a:latin typeface="Microsoft YaHei" panose="020B0503020204020204" pitchFamily="34" charset="-122"/>
                <a:ea typeface="Microsoft YaHei" panose="020B0503020204020204" pitchFamily="34" charset="-122"/>
              </a:rPr>
              <a:t>亿元</a:t>
            </a:r>
          </a:p>
          <a:p>
            <a:pPr marL="285750" indent="-285750">
              <a:lnSpc>
                <a:spcPct val="150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6543EFCE-DE27-7A08-7B8F-891934C0EEDA}"/>
              </a:ext>
            </a:extLst>
          </p:cNvPr>
          <p:cNvSpPr/>
          <p:nvPr/>
        </p:nvSpPr>
        <p:spPr>
          <a:xfrm>
            <a:off x="6445875" y="4009953"/>
            <a:ext cx="5416868" cy="461665"/>
          </a:xfrm>
          <a:prstGeom prst="rect">
            <a:avLst/>
          </a:prstGeom>
        </p:spPr>
        <p:txBody>
          <a:bodyPr wrap="none">
            <a:spAutoFit/>
          </a:bodyPr>
          <a:lstStyle/>
          <a:p>
            <a:r>
              <a:rPr lang="zh-CN" altLang="en-US" sz="2400" b="1" dirty="0">
                <a:solidFill>
                  <a:srgbClr val="FF0000"/>
                </a:solidFill>
                <a:latin typeface="Microsoft YaHei" panose="020B0503020204020204" pitchFamily="34" charset="-122"/>
                <a:ea typeface="Microsoft YaHei" panose="020B0503020204020204" pitchFamily="34" charset="-122"/>
              </a:rPr>
              <a:t>有哪些因素使得这些小说如此受欢迎？</a:t>
            </a:r>
          </a:p>
        </p:txBody>
      </p:sp>
      <p:pic>
        <p:nvPicPr>
          <p:cNvPr id="6" name="Picture 5">
            <a:extLst>
              <a:ext uri="{FF2B5EF4-FFF2-40B4-BE49-F238E27FC236}">
                <a16:creationId xmlns:a16="http://schemas.microsoft.com/office/drawing/2014/main" id="{BF7A9A0F-FB82-576B-87A1-D11CB8EA0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888" y="2304569"/>
            <a:ext cx="2159423" cy="4195187"/>
          </a:xfrm>
          <a:prstGeom prst="rect">
            <a:avLst/>
          </a:prstGeom>
        </p:spPr>
      </p:pic>
      <p:pic>
        <p:nvPicPr>
          <p:cNvPr id="10" name="Picture 9">
            <a:extLst>
              <a:ext uri="{FF2B5EF4-FFF2-40B4-BE49-F238E27FC236}">
                <a16:creationId xmlns:a16="http://schemas.microsoft.com/office/drawing/2014/main" id="{26FF5D8E-167D-92EB-D810-60BFEB86C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41" y="2304569"/>
            <a:ext cx="2159423" cy="4174885"/>
          </a:xfrm>
          <a:prstGeom prst="rect">
            <a:avLst/>
          </a:prstGeom>
        </p:spPr>
      </p:pic>
    </p:spTree>
    <p:extLst>
      <p:ext uri="{BB962C8B-B14F-4D97-AF65-F5344CB8AC3E}">
        <p14:creationId xmlns:p14="http://schemas.microsoft.com/office/powerpoint/2010/main" val="172792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数据介绍</a:t>
            </a:r>
          </a:p>
        </p:txBody>
      </p:sp>
      <p:sp>
        <p:nvSpPr>
          <p:cNvPr id="5" name="Rectangle 4">
            <a:extLst>
              <a:ext uri="{FF2B5EF4-FFF2-40B4-BE49-F238E27FC236}">
                <a16:creationId xmlns:a16="http://schemas.microsoft.com/office/drawing/2014/main" id="{9AD7D4BE-FC78-044C-B149-70E9435E24FB}"/>
              </a:ext>
            </a:extLst>
          </p:cNvPr>
          <p:cNvSpPr/>
          <p:nvPr/>
        </p:nvSpPr>
        <p:spPr>
          <a:xfrm>
            <a:off x="1095824" y="5267700"/>
            <a:ext cx="919298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收集了</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1549</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本排名较高的网络小说信息</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包含了多部热门小说的内容简介、点击量、评分等信息</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小说点击量：关心的核心指标</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id="{BF8DC15C-E53D-9051-0C82-4B0E5296D97C}"/>
              </a:ext>
            </a:extLst>
          </p:cNvPr>
          <p:cNvGraphicFramePr>
            <a:graphicFrameLocks noGrp="1"/>
          </p:cNvGraphicFramePr>
          <p:nvPr>
            <p:extLst>
              <p:ext uri="{D42A27DB-BD31-4B8C-83A1-F6EECF244321}">
                <p14:modId xmlns:p14="http://schemas.microsoft.com/office/powerpoint/2010/main" val="1535745662"/>
              </p:ext>
            </p:extLst>
          </p:nvPr>
        </p:nvGraphicFramePr>
        <p:xfrm>
          <a:off x="2451184" y="986400"/>
          <a:ext cx="7179996" cy="4032000"/>
        </p:xfrm>
        <a:graphic>
          <a:graphicData uri="http://schemas.openxmlformats.org/drawingml/2006/table">
            <a:tbl>
              <a:tblPr>
                <a:tableStyleId>{69CF1AB2-1976-4502-BF36-3FF5EA218861}</a:tableStyleId>
              </a:tblPr>
              <a:tblGrid>
                <a:gridCol w="555129">
                  <a:extLst>
                    <a:ext uri="{9D8B030D-6E8A-4147-A177-3AD203B41FA5}">
                      <a16:colId xmlns:a16="http://schemas.microsoft.com/office/drawing/2014/main" val="1477088491"/>
                    </a:ext>
                  </a:extLst>
                </a:gridCol>
                <a:gridCol w="846787">
                  <a:extLst>
                    <a:ext uri="{9D8B030D-6E8A-4147-A177-3AD203B41FA5}">
                      <a16:colId xmlns:a16="http://schemas.microsoft.com/office/drawing/2014/main" val="1563822206"/>
                    </a:ext>
                  </a:extLst>
                </a:gridCol>
                <a:gridCol w="1137353">
                  <a:extLst>
                    <a:ext uri="{9D8B030D-6E8A-4147-A177-3AD203B41FA5}">
                      <a16:colId xmlns:a16="http://schemas.microsoft.com/office/drawing/2014/main" val="1587642218"/>
                    </a:ext>
                  </a:extLst>
                </a:gridCol>
                <a:gridCol w="2183383">
                  <a:extLst>
                    <a:ext uri="{9D8B030D-6E8A-4147-A177-3AD203B41FA5}">
                      <a16:colId xmlns:a16="http://schemas.microsoft.com/office/drawing/2014/main" val="1919546128"/>
                    </a:ext>
                  </a:extLst>
                </a:gridCol>
                <a:gridCol w="2457344">
                  <a:extLst>
                    <a:ext uri="{9D8B030D-6E8A-4147-A177-3AD203B41FA5}">
                      <a16:colId xmlns:a16="http://schemas.microsoft.com/office/drawing/2014/main" val="417480622"/>
                    </a:ext>
                  </a:extLst>
                </a:gridCol>
              </a:tblGrid>
              <a:tr h="288000">
                <a:tc gridSpan="2">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变量类型</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hMerge="1">
                  <a:txBody>
                    <a:bodyPr/>
                    <a:lstStyle/>
                    <a:p>
                      <a:endParaRPr lang="en-CN"/>
                    </a:p>
                  </a:txBody>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变量名</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详细说明</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取值范围</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extLst>
                  <a:ext uri="{0D108BD9-81ED-4DB2-BD59-A6C34878D82A}">
                    <a16:rowId xmlns:a16="http://schemas.microsoft.com/office/drawing/2014/main" val="1382067468"/>
                  </a:ext>
                </a:extLst>
              </a:tr>
              <a:tr h="288000">
                <a:tc gridSpan="2">
                  <a:txBody>
                    <a:bodyPr/>
                    <a:lstStyle/>
                    <a:p>
                      <a:pPr marL="0" marR="0" algn="ctr">
                        <a:lnSpc>
                          <a:spcPct val="150000"/>
                        </a:lnSpc>
                        <a:spcBef>
                          <a:spcPts val="0"/>
                        </a:spcBef>
                        <a:spcAft>
                          <a:spcPts val="0"/>
                        </a:spcAft>
                      </a:pPr>
                      <a:r>
                        <a:rPr lang="zh-CN" altLang="en-US" sz="1100" dirty="0">
                          <a:solidFill>
                            <a:schemeClr val="tx1"/>
                          </a:solidFill>
                          <a:effectLst/>
                          <a:latin typeface="Microsoft YaHei" panose="020B0503020204020204" pitchFamily="34" charset="-122"/>
                          <a:ea typeface="Microsoft YaHei" panose="020B0503020204020204" pitchFamily="34" charset="-122"/>
                        </a:rPr>
                        <a:t>因变量</a:t>
                      </a:r>
                    </a:p>
                  </a:txBody>
                  <a:tcPr marL="48947" marR="48947" marT="32632" marB="32632" anchor="ctr">
                    <a:solidFill>
                      <a:srgbClr val="EAEEF7"/>
                    </a:solidFill>
                  </a:tcPr>
                </a:tc>
                <a:tc h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总点击数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定量，单位：次</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12920-149800000</a:t>
                      </a:r>
                    </a:p>
                  </a:txBody>
                  <a:tcPr marL="48947" marR="48947" marT="32632" marB="32632" anchor="ctr"/>
                </a:tc>
                <a:extLst>
                  <a:ext uri="{0D108BD9-81ED-4DB2-BD59-A6C34878D82A}">
                    <a16:rowId xmlns:a16="http://schemas.microsoft.com/office/drawing/2014/main" val="1999386806"/>
                  </a:ext>
                </a:extLst>
              </a:tr>
              <a:tr h="288000">
                <a:tc rowSpan="12">
                  <a:txBody>
                    <a:bodyPr/>
                    <a:lstStyle/>
                    <a:p>
                      <a:pPr marL="0" marR="0" algn="ctr">
                        <a:lnSpc>
                          <a:spcPct val="150000"/>
                        </a:lnSpc>
                        <a:spcBef>
                          <a:spcPts val="0"/>
                        </a:spcBef>
                        <a:spcAft>
                          <a:spcPts val="0"/>
                        </a:spcAft>
                      </a:pPr>
                      <a:r>
                        <a:rPr lang="zh-CN" altLang="en-US" sz="1100" dirty="0">
                          <a:solidFill>
                            <a:schemeClr val="tx1"/>
                          </a:solidFill>
                          <a:effectLst/>
                          <a:latin typeface="Microsoft YaHei" panose="020B0503020204020204" pitchFamily="34" charset="-122"/>
                          <a:ea typeface="Microsoft YaHei" panose="020B0503020204020204" pitchFamily="34" charset="-122"/>
                        </a:rPr>
                        <a:t>自变量</a:t>
                      </a:r>
                    </a:p>
                  </a:txBody>
                  <a:tcPr marL="48947" marR="48947" marT="32632" marB="32632" anchor="ctr">
                    <a:solidFill>
                      <a:srgbClr val="EAEEF7"/>
                    </a:solidFill>
                  </a:tcPr>
                </a:tc>
                <a:tc rowSpan="9">
                  <a:txBody>
                    <a:bodyPr/>
                    <a:lstStyle/>
                    <a:p>
                      <a:pPr marL="0" marR="0" algn="ctr" defTabSz="914400" rtl="0" eaLnBrk="1" latinLnBrk="0" hangingPunct="1">
                        <a:lnSpc>
                          <a:spcPct val="150000"/>
                        </a:lnSpc>
                        <a:spcBef>
                          <a:spcPts val="0"/>
                        </a:spcBef>
                        <a:spcAft>
                          <a:spcPts val="0"/>
                        </a:spcAft>
                      </a:pPr>
                      <a:r>
                        <a:rPr lang="zh-CN" altLang="en-US" sz="1100" kern="1200" dirty="0">
                          <a:solidFill>
                            <a:schemeClr val="tx1"/>
                          </a:solidFill>
                          <a:effectLst/>
                          <a:latin typeface="Microsoft YaHei" panose="020B0503020204020204" pitchFamily="34" charset="-122"/>
                          <a:ea typeface="Microsoft YaHei" panose="020B0503020204020204" pitchFamily="34" charset="-122"/>
                          <a:cs typeface="+mn-cs"/>
                        </a:rPr>
                        <a:t>小说信息</a:t>
                      </a:r>
                    </a:p>
                  </a:txBody>
                  <a:tcPr marL="48947" marR="48947" marT="32632" marB="32632" anchor="ctr">
                    <a:solidFill>
                      <a:srgbClr val="EAEEF7"/>
                    </a:solidFill>
                  </a:tcP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小说名称</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定性</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例：艾泽拉斯之人族大元帅</a:t>
                      </a:r>
                    </a:p>
                  </a:txBody>
                  <a:tcPr marL="48947" marR="48947" marT="32632" marB="32632" anchor="ctr"/>
                </a:tc>
                <a:extLst>
                  <a:ext uri="{0D108BD9-81ED-4DB2-BD59-A6C34878D82A}">
                    <a16:rowId xmlns:a16="http://schemas.microsoft.com/office/drawing/2014/main" val="422871527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作者</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例：唐家三少</a:t>
                      </a:r>
                    </a:p>
                  </a:txBody>
                  <a:tcPr marL="48947" marR="48947" marT="32632" marB="32632" anchor="ctr"/>
                </a:tc>
                <a:extLst>
                  <a:ext uri="{0D108BD9-81ED-4DB2-BD59-A6C34878D82A}">
                    <a16:rowId xmlns:a16="http://schemas.microsoft.com/office/drawing/2014/main" val="3055367547"/>
                  </a:ext>
                </a:extLst>
              </a:tr>
              <a:tr h="288000">
                <a:tc vMerge="1">
                  <a:txBody>
                    <a:bodyPr/>
                    <a:lstStyle/>
                    <a:p>
                      <a:pPr marL="0" marR="0" algn="ctr">
                        <a:lnSpc>
                          <a:spcPct val="150000"/>
                        </a:lnSpc>
                        <a:spcBef>
                          <a:spcPts val="0"/>
                        </a:spcBef>
                        <a:spcAft>
                          <a:spcPts val="0"/>
                        </a:spcAft>
                      </a:pPr>
                      <a:r>
                        <a:rPr lang="en-CN" sz="800">
                          <a:effectLst/>
                        </a:rPr>
                        <a:t> </a:t>
                      </a:r>
                      <a:endParaRPr lang="en-CN" sz="90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小说类型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13</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例：科幻小说</a:t>
                      </a:r>
                    </a:p>
                  </a:txBody>
                  <a:tcPr marL="48947" marR="48947" marT="32632" marB="32632" anchor="ctr"/>
                </a:tc>
                <a:extLst>
                  <a:ext uri="{0D108BD9-81ED-4DB2-BD59-A6C34878D82A}">
                    <a16:rowId xmlns:a16="http://schemas.microsoft.com/office/drawing/2014/main" val="4285626587"/>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总字数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定量，单位：个</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3-21410000</a:t>
                      </a:r>
                    </a:p>
                  </a:txBody>
                  <a:tcPr marL="48947" marR="48947" marT="32632" marB="32632" anchor="ctr"/>
                </a:tc>
                <a:extLst>
                  <a:ext uri="{0D108BD9-81ED-4DB2-BD59-A6C34878D82A}">
                    <a16:rowId xmlns:a16="http://schemas.microsoft.com/office/drawing/2014/main" val="2125903351"/>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小说性质</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2</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例：公众作品、</a:t>
                      </a:r>
                      <a:r>
                        <a:rPr lang="en-US" sz="1100">
                          <a:effectLst/>
                          <a:latin typeface="Microsoft YaHei" panose="020B0503020204020204" pitchFamily="34" charset="-122"/>
                          <a:ea typeface="Microsoft YaHei" panose="020B0503020204020204" pitchFamily="34" charset="-122"/>
                        </a:rPr>
                        <a:t>VIP</a:t>
                      </a:r>
                      <a:r>
                        <a:rPr lang="zh-CN" altLang="en-US" sz="1100">
                          <a:effectLst/>
                          <a:latin typeface="Microsoft YaHei" panose="020B0503020204020204" pitchFamily="34" charset="-122"/>
                          <a:ea typeface="Microsoft YaHei" panose="020B0503020204020204" pitchFamily="34" charset="-122"/>
                        </a:rPr>
                        <a:t>作品</a:t>
                      </a:r>
                    </a:p>
                  </a:txBody>
                  <a:tcPr marL="48947" marR="48947" marT="32632" marB="32632" anchor="ctr"/>
                </a:tc>
                <a:extLst>
                  <a:ext uri="{0D108BD9-81ED-4DB2-BD59-A6C34878D82A}">
                    <a16:rowId xmlns:a16="http://schemas.microsoft.com/office/drawing/2014/main" val="2011875473"/>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写作进程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11</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例：连载中、已经完本</a:t>
                      </a:r>
                    </a:p>
                  </a:txBody>
                  <a:tcPr marL="48947" marR="48947" marT="32632" marB="32632" anchor="ctr"/>
                </a:tc>
                <a:extLst>
                  <a:ext uri="{0D108BD9-81ED-4DB2-BD59-A6C34878D82A}">
                    <a16:rowId xmlns:a16="http://schemas.microsoft.com/office/drawing/2014/main" val="351455234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授权状态</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8</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a:t>
                      </a:r>
                      <a:r>
                        <a:rPr lang="en-US" sz="1100">
                          <a:effectLst/>
                          <a:latin typeface="Microsoft YaHei" panose="020B0503020204020204" pitchFamily="34" charset="-122"/>
                          <a:ea typeface="Microsoft YaHei" panose="020B0503020204020204" pitchFamily="34" charset="-122"/>
                        </a:rPr>
                        <a:t>A</a:t>
                      </a:r>
                      <a:r>
                        <a:rPr lang="zh-CN" altLang="en-US" sz="1100">
                          <a:effectLst/>
                          <a:latin typeface="Microsoft YaHei" panose="020B0503020204020204" pitchFamily="34" charset="-122"/>
                          <a:ea typeface="Microsoft YaHei" panose="020B0503020204020204" pitchFamily="34" charset="-122"/>
                        </a:rPr>
                        <a:t>级签约、授权作品</a:t>
                      </a:r>
                    </a:p>
                  </a:txBody>
                  <a:tcPr marL="48947" marR="48947" marT="32632" marB="32632" anchor="ctr"/>
                </a:tc>
                <a:extLst>
                  <a:ext uri="{0D108BD9-81ED-4DB2-BD59-A6C34878D82A}">
                    <a16:rowId xmlns:a16="http://schemas.microsoft.com/office/drawing/2014/main" val="2916310319"/>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更新时间</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单位：年／月／日／时／分</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a:t>
                      </a:r>
                      <a:r>
                        <a:rPr lang="en-US" altLang="zh-CN" sz="1100" dirty="0">
                          <a:effectLst/>
                          <a:latin typeface="Microsoft YaHei" panose="020B0503020204020204" pitchFamily="34" charset="-122"/>
                          <a:ea typeface="Microsoft YaHei" panose="020B0503020204020204" pitchFamily="34" charset="-122"/>
                        </a:rPr>
                        <a:t>2016-10-23 11:50</a:t>
                      </a:r>
                      <a:endParaRPr lang="zh-CN" altLang="en-US" sz="1100" dirty="0">
                        <a:effectLst/>
                        <a:latin typeface="Microsoft YaHei" panose="020B0503020204020204" pitchFamily="34" charset="-122"/>
                        <a:ea typeface="Microsoft YaHei" panose="020B0503020204020204" pitchFamily="34" charset="-122"/>
                      </a:endParaRPr>
                    </a:p>
                  </a:txBody>
                  <a:tcPr marL="48947" marR="48947" marT="32632" marB="32632" anchor="ctr"/>
                </a:tc>
                <a:extLst>
                  <a:ext uri="{0D108BD9-81ED-4DB2-BD59-A6C34878D82A}">
                    <a16:rowId xmlns:a16="http://schemas.microsoft.com/office/drawing/2014/main" val="2472062430"/>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内容简介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1549</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例：一念成沧海，一念化桑田</a:t>
                      </a:r>
                    </a:p>
                  </a:txBody>
                  <a:tcPr marL="48947" marR="48947" marT="32632" marB="32632" anchor="ctr"/>
                </a:tc>
                <a:extLst>
                  <a:ext uri="{0D108BD9-81ED-4DB2-BD59-A6C34878D82A}">
                    <a16:rowId xmlns:a16="http://schemas.microsoft.com/office/drawing/2014/main" val="401326313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rowSpan="3">
                  <a:txBody>
                    <a:bodyPr/>
                    <a:lstStyle/>
                    <a:p>
                      <a:pPr marL="0" marR="0" algn="ctr" defTabSz="914400" rtl="0" eaLnBrk="1" latinLnBrk="0" hangingPunct="1">
                        <a:lnSpc>
                          <a:spcPct val="150000"/>
                        </a:lnSpc>
                        <a:spcBef>
                          <a:spcPts val="0"/>
                        </a:spcBef>
                        <a:spcAft>
                          <a:spcPts val="0"/>
                        </a:spcAft>
                      </a:pPr>
                      <a:r>
                        <a:rPr lang="zh-CN" altLang="en-US" sz="1100" kern="1200" dirty="0">
                          <a:solidFill>
                            <a:schemeClr val="tx1"/>
                          </a:solidFill>
                          <a:effectLst/>
                          <a:latin typeface="Microsoft YaHei" panose="020B0503020204020204" pitchFamily="34" charset="-122"/>
                          <a:ea typeface="Microsoft YaHei" panose="020B0503020204020204" pitchFamily="34" charset="-122"/>
                          <a:cs typeface="+mn-cs"/>
                        </a:rPr>
                        <a:t>会员评价</a:t>
                      </a:r>
                      <a:r>
                        <a:rPr lang="en-CN" sz="1100" kern="1200" dirty="0">
                          <a:solidFill>
                            <a:schemeClr val="tx1"/>
                          </a:solidFill>
                          <a:effectLst/>
                          <a:latin typeface="Microsoft YaHei" panose="020B0503020204020204" pitchFamily="34" charset="-122"/>
                          <a:ea typeface="Microsoft YaHei" panose="020B0503020204020204" pitchFamily="34" charset="-122"/>
                          <a:cs typeface="+mn-cs"/>
                        </a:rPr>
                        <a:t> </a:t>
                      </a:r>
                    </a:p>
                  </a:txBody>
                  <a:tcPr marL="48947" marR="48947" marT="32632" marB="32632" anchor="ctr">
                    <a:solidFill>
                      <a:srgbClr val="EAEEF7"/>
                    </a:solidFill>
                  </a:tcP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评分</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定量，单位：分</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0-10</a:t>
                      </a:r>
                    </a:p>
                  </a:txBody>
                  <a:tcPr marL="48947" marR="48947" marT="32632" marB="32632" anchor="ctr"/>
                </a:tc>
                <a:extLst>
                  <a:ext uri="{0D108BD9-81ED-4DB2-BD59-A6C34878D82A}">
                    <a16:rowId xmlns:a16="http://schemas.microsoft.com/office/drawing/2014/main" val="230035620"/>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会员周点击数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定量，单位：次</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0-36590</a:t>
                      </a:r>
                    </a:p>
                  </a:txBody>
                  <a:tcPr marL="48947" marR="48947" marT="32632" marB="32632" anchor="ctr"/>
                </a:tc>
                <a:extLst>
                  <a:ext uri="{0D108BD9-81ED-4DB2-BD59-A6C34878D82A}">
                    <a16:rowId xmlns:a16="http://schemas.microsoft.com/office/drawing/2014/main" val="1736632361"/>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评论数</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定量，单位：个</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107-604600</a:t>
                      </a:r>
                    </a:p>
                  </a:txBody>
                  <a:tcPr marL="48947" marR="48947" marT="32632" marB="32632" anchor="ctr"/>
                </a:tc>
                <a:extLst>
                  <a:ext uri="{0D108BD9-81ED-4DB2-BD59-A6C34878D82A}">
                    <a16:rowId xmlns:a16="http://schemas.microsoft.com/office/drawing/2014/main" val="2891482714"/>
                  </a:ext>
                </a:extLst>
              </a:tr>
            </a:tbl>
          </a:graphicData>
        </a:graphic>
      </p:graphicFrame>
    </p:spTree>
    <p:extLst>
      <p:ext uri="{BB962C8B-B14F-4D97-AF65-F5344CB8AC3E}">
        <p14:creationId xmlns:p14="http://schemas.microsoft.com/office/powerpoint/2010/main" val="332947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本章难点</a:t>
            </a:r>
          </a:p>
        </p:txBody>
      </p:sp>
      <p:sp>
        <p:nvSpPr>
          <p:cNvPr id="7" name="六边形 6"/>
          <p:cNvSpPr>
            <a:spLocks noChangeAspect="1"/>
          </p:cNvSpPr>
          <p:nvPr/>
        </p:nvSpPr>
        <p:spPr>
          <a:xfrm rot="5400000">
            <a:off x="1697258" y="1384130"/>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六边形 9"/>
          <p:cNvSpPr>
            <a:spLocks noChangeAspect="1"/>
          </p:cNvSpPr>
          <p:nvPr/>
        </p:nvSpPr>
        <p:spPr>
          <a:xfrm rot="5400000">
            <a:off x="1697258" y="2604429"/>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2914277" y="1356562"/>
            <a:ext cx="8172822"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了解并掌握变量说明表与分组统计表的含义，能够使用统计表格对数据特征进行汇总描述；</a:t>
            </a:r>
          </a:p>
        </p:txBody>
      </p:sp>
      <p:sp>
        <p:nvSpPr>
          <p:cNvPr id="13" name="矩形 12"/>
          <p:cNvSpPr/>
          <p:nvPr/>
        </p:nvSpPr>
        <p:spPr>
          <a:xfrm>
            <a:off x="2914274" y="2542360"/>
            <a:ext cx="8172825"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熟练掌握各种统计图形在描述统计数据中的应用，能够在实际案例中根据分析需求选择合适的统计图形；</a:t>
            </a:r>
          </a:p>
        </p:txBody>
      </p:sp>
      <p:pic>
        <p:nvPicPr>
          <p:cNvPr id="6" name="Graphic 5" descr="Question mark">
            <a:extLst>
              <a:ext uri="{FF2B5EF4-FFF2-40B4-BE49-F238E27FC236}">
                <a16:creationId xmlns:a16="http://schemas.microsoft.com/office/drawing/2014/main" id="{4B48DA0F-BB7F-4447-A39F-0D0F0CE113C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665" y="2694769"/>
            <a:ext cx="595181" cy="595181"/>
          </a:xfrm>
          <a:prstGeom prst="rect">
            <a:avLst/>
          </a:prstGeom>
        </p:spPr>
      </p:pic>
      <p:sp>
        <p:nvSpPr>
          <p:cNvPr id="3" name="Rectangle 2">
            <a:extLst>
              <a:ext uri="{FF2B5EF4-FFF2-40B4-BE49-F238E27FC236}">
                <a16:creationId xmlns:a16="http://schemas.microsoft.com/office/drawing/2014/main" id="{6655E83B-99DC-254B-AA37-EE2881AE4B83}"/>
              </a:ext>
            </a:extLst>
          </p:cNvPr>
          <p:cNvSpPr/>
          <p:nvPr/>
        </p:nvSpPr>
        <p:spPr>
          <a:xfrm>
            <a:off x="2914273" y="3913273"/>
            <a:ext cx="8172825"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了解并掌握</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语言数据可视化相关知识，包括基础可视化方法与</a:t>
            </a:r>
            <a:r>
              <a:rPr lang="en-US" altLang="zh-CN" sz="2000" dirty="0">
                <a:latin typeface="微软雅黑" panose="020B0503020204020204" pitchFamily="34" charset="-122"/>
                <a:ea typeface="微软雅黑" panose="020B0503020204020204" pitchFamily="34" charset="-122"/>
              </a:rPr>
              <a:t>ggplot2</a:t>
            </a:r>
            <a:r>
              <a:rPr lang="zh-CN" altLang="en-US" sz="2000" dirty="0">
                <a:latin typeface="微软雅黑" panose="020B0503020204020204" pitchFamily="34" charset="-122"/>
                <a:ea typeface="微软雅黑" panose="020B0503020204020204" pitchFamily="34" charset="-122"/>
              </a:rPr>
              <a:t>包的应用，灵活实现各种图形的展示；</a:t>
            </a:r>
          </a:p>
        </p:txBody>
      </p:sp>
      <p:pic>
        <p:nvPicPr>
          <p:cNvPr id="16" name="Graphic 15" descr="Question mark">
            <a:extLst>
              <a:ext uri="{FF2B5EF4-FFF2-40B4-BE49-F238E27FC236}">
                <a16:creationId xmlns:a16="http://schemas.microsoft.com/office/drawing/2014/main" id="{C02A9FE2-2F3D-C746-9574-BDD29C546E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664" y="1474470"/>
            <a:ext cx="595181" cy="595181"/>
          </a:xfrm>
          <a:prstGeom prst="rect">
            <a:avLst/>
          </a:prstGeom>
        </p:spPr>
      </p:pic>
      <p:sp>
        <p:nvSpPr>
          <p:cNvPr id="17" name="六边形 9">
            <a:extLst>
              <a:ext uri="{FF2B5EF4-FFF2-40B4-BE49-F238E27FC236}">
                <a16:creationId xmlns:a16="http://schemas.microsoft.com/office/drawing/2014/main" id="{841A4BFC-F6BA-2C48-B6BD-6C69BB3D3CDC}"/>
              </a:ext>
            </a:extLst>
          </p:cNvPr>
          <p:cNvSpPr>
            <a:spLocks noChangeAspect="1"/>
          </p:cNvSpPr>
          <p:nvPr/>
        </p:nvSpPr>
        <p:spPr>
          <a:xfrm rot="5400000">
            <a:off x="1697258" y="3940384"/>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8" name="Graphic 17" descr="Question mark">
            <a:extLst>
              <a:ext uri="{FF2B5EF4-FFF2-40B4-BE49-F238E27FC236}">
                <a16:creationId xmlns:a16="http://schemas.microsoft.com/office/drawing/2014/main" id="{8695F9F6-F991-2D40-B2F0-0080380ECF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665" y="4051240"/>
            <a:ext cx="595181" cy="595181"/>
          </a:xfrm>
          <a:prstGeom prst="rect">
            <a:avLst/>
          </a:prstGeom>
        </p:spPr>
      </p:pic>
      <p:sp>
        <p:nvSpPr>
          <p:cNvPr id="14" name="六边形 9">
            <a:extLst>
              <a:ext uri="{FF2B5EF4-FFF2-40B4-BE49-F238E27FC236}">
                <a16:creationId xmlns:a16="http://schemas.microsoft.com/office/drawing/2014/main" id="{09E30DA3-DC49-F288-7DDC-AC1913AEC4C1}"/>
              </a:ext>
            </a:extLst>
          </p:cNvPr>
          <p:cNvSpPr>
            <a:spLocks noChangeAspect="1"/>
          </p:cNvSpPr>
          <p:nvPr/>
        </p:nvSpPr>
        <p:spPr>
          <a:xfrm rot="5400000">
            <a:off x="1697257" y="5213974"/>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矩形 12">
            <a:extLst>
              <a:ext uri="{FF2B5EF4-FFF2-40B4-BE49-F238E27FC236}">
                <a16:creationId xmlns:a16="http://schemas.microsoft.com/office/drawing/2014/main" id="{3B5F3259-E8C4-9601-EF52-EAF203177C53}"/>
              </a:ext>
            </a:extLst>
          </p:cNvPr>
          <p:cNvSpPr/>
          <p:nvPr/>
        </p:nvSpPr>
        <p:spPr>
          <a:xfrm>
            <a:off x="2914273" y="5286159"/>
            <a:ext cx="8172825" cy="4995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了解交互可视化的优点与用途，能够在</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语言中实现交互可视化作图。</a:t>
            </a:r>
          </a:p>
        </p:txBody>
      </p:sp>
      <p:pic>
        <p:nvPicPr>
          <p:cNvPr id="19" name="Graphic 18" descr="Question mark">
            <a:extLst>
              <a:ext uri="{FF2B5EF4-FFF2-40B4-BE49-F238E27FC236}">
                <a16:creationId xmlns:a16="http://schemas.microsoft.com/office/drawing/2014/main" id="{FC487DCC-AAAD-ABB6-A178-FBD080F0F1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664" y="5304314"/>
            <a:ext cx="595181" cy="595181"/>
          </a:xfrm>
          <a:prstGeom prst="rect">
            <a:avLst/>
          </a:prstGeom>
        </p:spPr>
      </p:pic>
    </p:spTree>
    <p:extLst>
      <p:ext uri="{BB962C8B-B14F-4D97-AF65-F5344CB8AC3E}">
        <p14:creationId xmlns:p14="http://schemas.microsoft.com/office/powerpoint/2010/main" val="174457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统计表格</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73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变量说明表</a:t>
            </a:r>
          </a:p>
        </p:txBody>
      </p:sp>
      <p:graphicFrame>
        <p:nvGraphicFramePr>
          <p:cNvPr id="14" name="Table 13">
            <a:extLst>
              <a:ext uri="{FF2B5EF4-FFF2-40B4-BE49-F238E27FC236}">
                <a16:creationId xmlns:a16="http://schemas.microsoft.com/office/drawing/2014/main" id="{79CB6F14-850C-0806-0367-751C8DA94864}"/>
              </a:ext>
            </a:extLst>
          </p:cNvPr>
          <p:cNvGraphicFramePr>
            <a:graphicFrameLocks noGrp="1"/>
          </p:cNvGraphicFramePr>
          <p:nvPr>
            <p:extLst>
              <p:ext uri="{D42A27DB-BD31-4B8C-83A1-F6EECF244321}">
                <p14:modId xmlns:p14="http://schemas.microsoft.com/office/powerpoint/2010/main" val="4198077107"/>
              </p:ext>
            </p:extLst>
          </p:nvPr>
        </p:nvGraphicFramePr>
        <p:xfrm>
          <a:off x="2634813" y="986400"/>
          <a:ext cx="7179996" cy="4032000"/>
        </p:xfrm>
        <a:graphic>
          <a:graphicData uri="http://schemas.openxmlformats.org/drawingml/2006/table">
            <a:tbl>
              <a:tblPr>
                <a:tableStyleId>{69CF1AB2-1976-4502-BF36-3FF5EA218861}</a:tableStyleId>
              </a:tblPr>
              <a:tblGrid>
                <a:gridCol w="555129">
                  <a:extLst>
                    <a:ext uri="{9D8B030D-6E8A-4147-A177-3AD203B41FA5}">
                      <a16:colId xmlns:a16="http://schemas.microsoft.com/office/drawing/2014/main" val="1477088491"/>
                    </a:ext>
                  </a:extLst>
                </a:gridCol>
                <a:gridCol w="846787">
                  <a:extLst>
                    <a:ext uri="{9D8B030D-6E8A-4147-A177-3AD203B41FA5}">
                      <a16:colId xmlns:a16="http://schemas.microsoft.com/office/drawing/2014/main" val="1563822206"/>
                    </a:ext>
                  </a:extLst>
                </a:gridCol>
                <a:gridCol w="1137353">
                  <a:extLst>
                    <a:ext uri="{9D8B030D-6E8A-4147-A177-3AD203B41FA5}">
                      <a16:colId xmlns:a16="http://schemas.microsoft.com/office/drawing/2014/main" val="1587642218"/>
                    </a:ext>
                  </a:extLst>
                </a:gridCol>
                <a:gridCol w="2183383">
                  <a:extLst>
                    <a:ext uri="{9D8B030D-6E8A-4147-A177-3AD203B41FA5}">
                      <a16:colId xmlns:a16="http://schemas.microsoft.com/office/drawing/2014/main" val="1919546128"/>
                    </a:ext>
                  </a:extLst>
                </a:gridCol>
                <a:gridCol w="2457344">
                  <a:extLst>
                    <a:ext uri="{9D8B030D-6E8A-4147-A177-3AD203B41FA5}">
                      <a16:colId xmlns:a16="http://schemas.microsoft.com/office/drawing/2014/main" val="417480622"/>
                    </a:ext>
                  </a:extLst>
                </a:gridCol>
              </a:tblGrid>
              <a:tr h="288000">
                <a:tc gridSpan="2">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变量类型</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hMerge="1">
                  <a:txBody>
                    <a:bodyPr/>
                    <a:lstStyle/>
                    <a:p>
                      <a:endParaRPr lang="en-CN"/>
                    </a:p>
                  </a:txBody>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变量名</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详细说明</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tc>
                  <a:txBody>
                    <a:bodyPr/>
                    <a:lstStyle/>
                    <a:p>
                      <a:pPr marL="0" marR="0" algn="ctr">
                        <a:lnSpc>
                          <a:spcPct val="150000"/>
                        </a:lnSpc>
                        <a:spcBef>
                          <a:spcPts val="0"/>
                        </a:spcBef>
                        <a:spcAft>
                          <a:spcPts val="0"/>
                        </a:spcAft>
                      </a:pPr>
                      <a:r>
                        <a:rPr lang="zh-CN" altLang="en-US" sz="1100" b="1" dirty="0">
                          <a:solidFill>
                            <a:schemeClr val="bg1"/>
                          </a:solidFill>
                          <a:effectLst/>
                          <a:latin typeface="Microsoft YaHei" panose="020B0503020204020204" pitchFamily="34" charset="-122"/>
                          <a:ea typeface="Microsoft YaHei" panose="020B0503020204020204" pitchFamily="34" charset="-122"/>
                        </a:rPr>
                        <a:t>取值范围</a:t>
                      </a:r>
                      <a:endParaRPr lang="zh-CN" altLang="en-US" sz="1100" dirty="0">
                        <a:solidFill>
                          <a:schemeClr val="bg1"/>
                        </a:solidFill>
                        <a:effectLst/>
                        <a:latin typeface="Microsoft YaHei" panose="020B0503020204020204" pitchFamily="34" charset="-122"/>
                        <a:ea typeface="Microsoft YaHei" panose="020B0503020204020204" pitchFamily="34" charset="-122"/>
                      </a:endParaRPr>
                    </a:p>
                  </a:txBody>
                  <a:tcPr marL="48947" marR="48947" marT="32632" marB="32632" anchor="ctr">
                    <a:solidFill>
                      <a:schemeClr val="accent1"/>
                    </a:solidFill>
                  </a:tcPr>
                </a:tc>
                <a:extLst>
                  <a:ext uri="{0D108BD9-81ED-4DB2-BD59-A6C34878D82A}">
                    <a16:rowId xmlns:a16="http://schemas.microsoft.com/office/drawing/2014/main" val="1382067468"/>
                  </a:ext>
                </a:extLst>
              </a:tr>
              <a:tr h="288000">
                <a:tc gridSpan="2">
                  <a:txBody>
                    <a:bodyPr/>
                    <a:lstStyle/>
                    <a:p>
                      <a:pPr marL="0" marR="0" algn="ctr">
                        <a:lnSpc>
                          <a:spcPct val="150000"/>
                        </a:lnSpc>
                        <a:spcBef>
                          <a:spcPts val="0"/>
                        </a:spcBef>
                        <a:spcAft>
                          <a:spcPts val="0"/>
                        </a:spcAft>
                      </a:pPr>
                      <a:r>
                        <a:rPr lang="zh-CN" altLang="en-US" sz="1100" dirty="0">
                          <a:solidFill>
                            <a:schemeClr val="tx1"/>
                          </a:solidFill>
                          <a:effectLst/>
                          <a:latin typeface="Microsoft YaHei" panose="020B0503020204020204" pitchFamily="34" charset="-122"/>
                          <a:ea typeface="Microsoft YaHei" panose="020B0503020204020204" pitchFamily="34" charset="-122"/>
                        </a:rPr>
                        <a:t>因变量</a:t>
                      </a:r>
                    </a:p>
                  </a:txBody>
                  <a:tcPr marL="48947" marR="48947" marT="32632" marB="32632" anchor="ctr">
                    <a:solidFill>
                      <a:srgbClr val="EAEEF7"/>
                    </a:solidFill>
                  </a:tcPr>
                </a:tc>
                <a:tc h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总点击数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定量，单位：次</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12920-149800000</a:t>
                      </a:r>
                    </a:p>
                  </a:txBody>
                  <a:tcPr marL="48947" marR="48947" marT="32632" marB="32632" anchor="ctr"/>
                </a:tc>
                <a:extLst>
                  <a:ext uri="{0D108BD9-81ED-4DB2-BD59-A6C34878D82A}">
                    <a16:rowId xmlns:a16="http://schemas.microsoft.com/office/drawing/2014/main" val="1999386806"/>
                  </a:ext>
                </a:extLst>
              </a:tr>
              <a:tr h="288000">
                <a:tc rowSpan="12">
                  <a:txBody>
                    <a:bodyPr/>
                    <a:lstStyle/>
                    <a:p>
                      <a:pPr marL="0" marR="0" algn="ctr">
                        <a:lnSpc>
                          <a:spcPct val="150000"/>
                        </a:lnSpc>
                        <a:spcBef>
                          <a:spcPts val="0"/>
                        </a:spcBef>
                        <a:spcAft>
                          <a:spcPts val="0"/>
                        </a:spcAft>
                      </a:pPr>
                      <a:r>
                        <a:rPr lang="zh-CN" altLang="en-US" sz="1100" dirty="0">
                          <a:solidFill>
                            <a:schemeClr val="tx1"/>
                          </a:solidFill>
                          <a:effectLst/>
                          <a:latin typeface="Microsoft YaHei" panose="020B0503020204020204" pitchFamily="34" charset="-122"/>
                          <a:ea typeface="Microsoft YaHei" panose="020B0503020204020204" pitchFamily="34" charset="-122"/>
                        </a:rPr>
                        <a:t>自变量</a:t>
                      </a:r>
                    </a:p>
                  </a:txBody>
                  <a:tcPr marL="48947" marR="48947" marT="32632" marB="32632" anchor="ctr">
                    <a:solidFill>
                      <a:srgbClr val="EAEEF7"/>
                    </a:solidFill>
                  </a:tcPr>
                </a:tc>
                <a:tc rowSpan="9">
                  <a:txBody>
                    <a:bodyPr/>
                    <a:lstStyle/>
                    <a:p>
                      <a:pPr marL="0" marR="0" algn="ctr" defTabSz="914400" rtl="0" eaLnBrk="1" latinLnBrk="0" hangingPunct="1">
                        <a:lnSpc>
                          <a:spcPct val="150000"/>
                        </a:lnSpc>
                        <a:spcBef>
                          <a:spcPts val="0"/>
                        </a:spcBef>
                        <a:spcAft>
                          <a:spcPts val="0"/>
                        </a:spcAft>
                      </a:pPr>
                      <a:r>
                        <a:rPr lang="zh-CN" altLang="en-US" sz="1100" kern="1200" dirty="0">
                          <a:solidFill>
                            <a:schemeClr val="tx1"/>
                          </a:solidFill>
                          <a:effectLst/>
                          <a:latin typeface="Microsoft YaHei" panose="020B0503020204020204" pitchFamily="34" charset="-122"/>
                          <a:ea typeface="Microsoft YaHei" panose="020B0503020204020204" pitchFamily="34" charset="-122"/>
                          <a:cs typeface="+mn-cs"/>
                        </a:rPr>
                        <a:t>小说信息</a:t>
                      </a:r>
                    </a:p>
                  </a:txBody>
                  <a:tcPr marL="48947" marR="48947" marT="32632" marB="32632" anchor="ctr">
                    <a:solidFill>
                      <a:srgbClr val="EAEEF7"/>
                    </a:solidFill>
                  </a:tcP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小说名称</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定性</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例：艾泽拉斯之人族大元帅</a:t>
                      </a:r>
                    </a:p>
                  </a:txBody>
                  <a:tcPr marL="48947" marR="48947" marT="32632" marB="32632" anchor="ctr"/>
                </a:tc>
                <a:extLst>
                  <a:ext uri="{0D108BD9-81ED-4DB2-BD59-A6C34878D82A}">
                    <a16:rowId xmlns:a16="http://schemas.microsoft.com/office/drawing/2014/main" val="422871527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作者</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例：唐家三少</a:t>
                      </a:r>
                    </a:p>
                  </a:txBody>
                  <a:tcPr marL="48947" marR="48947" marT="32632" marB="32632" anchor="ctr"/>
                </a:tc>
                <a:extLst>
                  <a:ext uri="{0D108BD9-81ED-4DB2-BD59-A6C34878D82A}">
                    <a16:rowId xmlns:a16="http://schemas.microsoft.com/office/drawing/2014/main" val="3055367547"/>
                  </a:ext>
                </a:extLst>
              </a:tr>
              <a:tr h="288000">
                <a:tc vMerge="1">
                  <a:txBody>
                    <a:bodyPr/>
                    <a:lstStyle/>
                    <a:p>
                      <a:pPr marL="0" marR="0" algn="ctr">
                        <a:lnSpc>
                          <a:spcPct val="150000"/>
                        </a:lnSpc>
                        <a:spcBef>
                          <a:spcPts val="0"/>
                        </a:spcBef>
                        <a:spcAft>
                          <a:spcPts val="0"/>
                        </a:spcAft>
                      </a:pPr>
                      <a:r>
                        <a:rPr lang="en-CN" sz="800">
                          <a:effectLst/>
                        </a:rPr>
                        <a:t> </a:t>
                      </a:r>
                      <a:endParaRPr lang="en-CN" sz="90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小说类型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13</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例：科幻小说</a:t>
                      </a:r>
                    </a:p>
                  </a:txBody>
                  <a:tcPr marL="48947" marR="48947" marT="32632" marB="32632" anchor="ctr"/>
                </a:tc>
                <a:extLst>
                  <a:ext uri="{0D108BD9-81ED-4DB2-BD59-A6C34878D82A}">
                    <a16:rowId xmlns:a16="http://schemas.microsoft.com/office/drawing/2014/main" val="4285626587"/>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总字数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定量，单位：个</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3-21410000</a:t>
                      </a:r>
                    </a:p>
                  </a:txBody>
                  <a:tcPr marL="48947" marR="48947" marT="32632" marB="32632" anchor="ctr"/>
                </a:tc>
                <a:extLst>
                  <a:ext uri="{0D108BD9-81ED-4DB2-BD59-A6C34878D82A}">
                    <a16:rowId xmlns:a16="http://schemas.microsoft.com/office/drawing/2014/main" val="2125903351"/>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小说性质</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2</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例：公众作品、</a:t>
                      </a:r>
                      <a:r>
                        <a:rPr lang="en-US" sz="1100">
                          <a:effectLst/>
                          <a:latin typeface="Microsoft YaHei" panose="020B0503020204020204" pitchFamily="34" charset="-122"/>
                          <a:ea typeface="Microsoft YaHei" panose="020B0503020204020204" pitchFamily="34" charset="-122"/>
                        </a:rPr>
                        <a:t>VIP</a:t>
                      </a:r>
                      <a:r>
                        <a:rPr lang="zh-CN" altLang="en-US" sz="1100">
                          <a:effectLst/>
                          <a:latin typeface="Microsoft YaHei" panose="020B0503020204020204" pitchFamily="34" charset="-122"/>
                          <a:ea typeface="Microsoft YaHei" panose="020B0503020204020204" pitchFamily="34" charset="-122"/>
                        </a:rPr>
                        <a:t>作品</a:t>
                      </a:r>
                    </a:p>
                  </a:txBody>
                  <a:tcPr marL="48947" marR="48947" marT="32632" marB="32632" anchor="ctr"/>
                </a:tc>
                <a:extLst>
                  <a:ext uri="{0D108BD9-81ED-4DB2-BD59-A6C34878D82A}">
                    <a16:rowId xmlns:a16="http://schemas.microsoft.com/office/drawing/2014/main" val="2011875473"/>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写作进程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11</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例：连载中、已经完本</a:t>
                      </a:r>
                    </a:p>
                  </a:txBody>
                  <a:tcPr marL="48947" marR="48947" marT="32632" marB="32632" anchor="ctr"/>
                </a:tc>
                <a:extLst>
                  <a:ext uri="{0D108BD9-81ED-4DB2-BD59-A6C34878D82A}">
                    <a16:rowId xmlns:a16="http://schemas.microsoft.com/office/drawing/2014/main" val="351455234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授权状态</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8</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a:effectLst/>
                          <a:latin typeface="Microsoft YaHei" panose="020B0503020204020204" pitchFamily="34" charset="-122"/>
                          <a:ea typeface="Microsoft YaHei" panose="020B0503020204020204" pitchFamily="34" charset="-122"/>
                        </a:rPr>
                        <a:t>例：</a:t>
                      </a:r>
                      <a:r>
                        <a:rPr lang="en-US" sz="1100">
                          <a:effectLst/>
                          <a:latin typeface="Microsoft YaHei" panose="020B0503020204020204" pitchFamily="34" charset="-122"/>
                          <a:ea typeface="Microsoft YaHei" panose="020B0503020204020204" pitchFamily="34" charset="-122"/>
                        </a:rPr>
                        <a:t>A</a:t>
                      </a:r>
                      <a:r>
                        <a:rPr lang="zh-CN" altLang="en-US" sz="1100">
                          <a:effectLst/>
                          <a:latin typeface="Microsoft YaHei" panose="020B0503020204020204" pitchFamily="34" charset="-122"/>
                          <a:ea typeface="Microsoft YaHei" panose="020B0503020204020204" pitchFamily="34" charset="-122"/>
                        </a:rPr>
                        <a:t>级签约、授权作品</a:t>
                      </a:r>
                    </a:p>
                  </a:txBody>
                  <a:tcPr marL="48947" marR="48947" marT="32632" marB="32632" anchor="ctr"/>
                </a:tc>
                <a:extLst>
                  <a:ext uri="{0D108BD9-81ED-4DB2-BD59-A6C34878D82A}">
                    <a16:rowId xmlns:a16="http://schemas.microsoft.com/office/drawing/2014/main" val="2916310319"/>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更新时间</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单位：年／月／日／时／分</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a:t>
                      </a:r>
                      <a:r>
                        <a:rPr lang="en-US" altLang="zh-CN" sz="1100" dirty="0">
                          <a:effectLst/>
                          <a:latin typeface="Microsoft YaHei" panose="020B0503020204020204" pitchFamily="34" charset="-122"/>
                          <a:ea typeface="Microsoft YaHei" panose="020B0503020204020204" pitchFamily="34" charset="-122"/>
                        </a:rPr>
                        <a:t>2016-10-23 11:50</a:t>
                      </a:r>
                      <a:endParaRPr lang="zh-CN" altLang="en-US" sz="1100" dirty="0">
                        <a:effectLst/>
                        <a:latin typeface="Microsoft YaHei" panose="020B0503020204020204" pitchFamily="34" charset="-122"/>
                        <a:ea typeface="Microsoft YaHei" panose="020B0503020204020204" pitchFamily="34" charset="-122"/>
                      </a:endParaRPr>
                    </a:p>
                  </a:txBody>
                  <a:tcPr marL="48947" marR="48947" marT="32632" marB="32632" anchor="ctr"/>
                </a:tc>
                <a:extLst>
                  <a:ext uri="{0D108BD9-81ED-4DB2-BD59-A6C34878D82A}">
                    <a16:rowId xmlns:a16="http://schemas.microsoft.com/office/drawing/2014/main" val="2472062430"/>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内容简介</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定性，</a:t>
                      </a:r>
                      <a:r>
                        <a:rPr lang="en-US" altLang="zh-CN" sz="1100" dirty="0">
                          <a:effectLst/>
                          <a:latin typeface="Microsoft YaHei" panose="020B0503020204020204" pitchFamily="34" charset="-122"/>
                          <a:ea typeface="Microsoft YaHei" panose="020B0503020204020204" pitchFamily="34" charset="-122"/>
                        </a:rPr>
                        <a:t>1549</a:t>
                      </a:r>
                      <a:r>
                        <a:rPr lang="zh-CN" altLang="en-US" sz="1100" dirty="0">
                          <a:effectLst/>
                          <a:latin typeface="Microsoft YaHei" panose="020B0503020204020204" pitchFamily="34" charset="-122"/>
                          <a:ea typeface="Microsoft YaHei" panose="020B0503020204020204" pitchFamily="34" charset="-122"/>
                        </a:rPr>
                        <a:t>个水平</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例：一念成沧海，一念化桑田</a:t>
                      </a:r>
                    </a:p>
                  </a:txBody>
                  <a:tcPr marL="48947" marR="48947" marT="32632" marB="32632" anchor="ctr"/>
                </a:tc>
                <a:extLst>
                  <a:ext uri="{0D108BD9-81ED-4DB2-BD59-A6C34878D82A}">
                    <a16:rowId xmlns:a16="http://schemas.microsoft.com/office/drawing/2014/main" val="4013263132"/>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rowSpan="3">
                  <a:txBody>
                    <a:bodyPr/>
                    <a:lstStyle/>
                    <a:p>
                      <a:pPr marL="0" marR="0" algn="ctr" defTabSz="914400" rtl="0" eaLnBrk="1" latinLnBrk="0" hangingPunct="1">
                        <a:lnSpc>
                          <a:spcPct val="150000"/>
                        </a:lnSpc>
                        <a:spcBef>
                          <a:spcPts val="0"/>
                        </a:spcBef>
                        <a:spcAft>
                          <a:spcPts val="0"/>
                        </a:spcAft>
                      </a:pPr>
                      <a:r>
                        <a:rPr lang="zh-CN" altLang="en-US" sz="1100" kern="1200" dirty="0">
                          <a:solidFill>
                            <a:schemeClr val="tx1"/>
                          </a:solidFill>
                          <a:effectLst/>
                          <a:latin typeface="Microsoft YaHei" panose="020B0503020204020204" pitchFamily="34" charset="-122"/>
                          <a:ea typeface="Microsoft YaHei" panose="020B0503020204020204" pitchFamily="34" charset="-122"/>
                          <a:cs typeface="+mn-cs"/>
                        </a:rPr>
                        <a:t>会员评价</a:t>
                      </a:r>
                      <a:r>
                        <a:rPr lang="en-CN" sz="1100" kern="1200" dirty="0">
                          <a:solidFill>
                            <a:schemeClr val="tx1"/>
                          </a:solidFill>
                          <a:effectLst/>
                          <a:latin typeface="Microsoft YaHei" panose="020B0503020204020204" pitchFamily="34" charset="-122"/>
                          <a:ea typeface="Microsoft YaHei" panose="020B0503020204020204" pitchFamily="34" charset="-122"/>
                          <a:cs typeface="+mn-cs"/>
                        </a:rPr>
                        <a:t> </a:t>
                      </a:r>
                    </a:p>
                  </a:txBody>
                  <a:tcPr marL="48947" marR="48947" marT="32632" marB="32632" anchor="ctr">
                    <a:solidFill>
                      <a:srgbClr val="EAEEF7"/>
                    </a:solidFill>
                  </a:tcP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评分</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定量，单位：分</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0-10</a:t>
                      </a:r>
                    </a:p>
                  </a:txBody>
                  <a:tcPr marL="48947" marR="48947" marT="32632" marB="32632" anchor="ctr"/>
                </a:tc>
                <a:extLst>
                  <a:ext uri="{0D108BD9-81ED-4DB2-BD59-A6C34878D82A}">
                    <a16:rowId xmlns:a16="http://schemas.microsoft.com/office/drawing/2014/main" val="230035620"/>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会员周点击数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定量，单位：次</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0-36590</a:t>
                      </a:r>
                    </a:p>
                  </a:txBody>
                  <a:tcPr marL="48947" marR="48947" marT="32632" marB="32632" anchor="ctr"/>
                </a:tc>
                <a:extLst>
                  <a:ext uri="{0D108BD9-81ED-4DB2-BD59-A6C34878D82A}">
                    <a16:rowId xmlns:a16="http://schemas.microsoft.com/office/drawing/2014/main" val="1736632361"/>
                  </a:ext>
                </a:extLst>
              </a:tr>
              <a:tr h="288000">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vMerge="1">
                  <a:txBody>
                    <a:bodyPr/>
                    <a:lstStyle/>
                    <a:p>
                      <a:pPr marL="0" marR="0" algn="ctr">
                        <a:lnSpc>
                          <a:spcPct val="150000"/>
                        </a:lnSpc>
                        <a:spcBef>
                          <a:spcPts val="0"/>
                        </a:spcBef>
                        <a:spcAft>
                          <a:spcPts val="0"/>
                        </a:spcAft>
                      </a:pPr>
                      <a:r>
                        <a:rPr lang="en-CN" sz="800" dirty="0">
                          <a:effectLst/>
                        </a:rPr>
                        <a:t> </a:t>
                      </a:r>
                      <a:endParaRPr lang="en-CN" sz="900" dirty="0">
                        <a:effectLst/>
                        <a:latin typeface="SimSun" panose="02010600030101010101" pitchFamily="2" charset="-122"/>
                        <a:ea typeface="SimSun" panose="02010600030101010101" pitchFamily="2" charset="-122"/>
                      </a:endParaRPr>
                    </a:p>
                  </a:txBody>
                  <a:tcPr marL="48947" marR="48947" marT="32632" marB="32632"/>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评论数</a:t>
                      </a:r>
                    </a:p>
                  </a:txBody>
                  <a:tcPr marL="48947" marR="48947" marT="32632" marB="32632" anchor="ctr"/>
                </a:tc>
                <a:tc>
                  <a:txBody>
                    <a:bodyPr/>
                    <a:lstStyle/>
                    <a:p>
                      <a:pPr marL="0" marR="0" algn="ctr">
                        <a:lnSpc>
                          <a:spcPct val="150000"/>
                        </a:lnSpc>
                        <a:spcBef>
                          <a:spcPts val="0"/>
                        </a:spcBef>
                        <a:spcAft>
                          <a:spcPts val="0"/>
                        </a:spcAft>
                      </a:pPr>
                      <a:r>
                        <a:rPr lang="zh-CN" altLang="en-US" sz="1100" dirty="0">
                          <a:effectLst/>
                          <a:latin typeface="Microsoft YaHei" panose="020B0503020204020204" pitchFamily="34" charset="-122"/>
                          <a:ea typeface="Microsoft YaHei" panose="020B0503020204020204" pitchFamily="34" charset="-122"/>
                        </a:rPr>
                        <a:t>定量，单位：个</a:t>
                      </a:r>
                    </a:p>
                  </a:txBody>
                  <a:tcPr marL="48947" marR="48947" marT="32632" marB="32632" anchor="ctr"/>
                </a:tc>
                <a:tc>
                  <a:txBody>
                    <a:bodyPr/>
                    <a:lstStyle/>
                    <a:p>
                      <a:pPr marL="0" marR="0" algn="ctr">
                        <a:lnSpc>
                          <a:spcPct val="150000"/>
                        </a:lnSpc>
                        <a:spcBef>
                          <a:spcPts val="0"/>
                        </a:spcBef>
                        <a:spcAft>
                          <a:spcPts val="0"/>
                        </a:spcAft>
                      </a:pPr>
                      <a:r>
                        <a:rPr lang="en-CN" sz="1100" dirty="0">
                          <a:effectLst/>
                          <a:latin typeface="Microsoft YaHei" panose="020B0503020204020204" pitchFamily="34" charset="-122"/>
                          <a:ea typeface="Microsoft YaHei" panose="020B0503020204020204" pitchFamily="34" charset="-122"/>
                        </a:rPr>
                        <a:t>107-604600</a:t>
                      </a:r>
                    </a:p>
                  </a:txBody>
                  <a:tcPr marL="48947" marR="48947" marT="32632" marB="32632" anchor="ctr"/>
                </a:tc>
                <a:extLst>
                  <a:ext uri="{0D108BD9-81ED-4DB2-BD59-A6C34878D82A}">
                    <a16:rowId xmlns:a16="http://schemas.microsoft.com/office/drawing/2014/main" val="2891482714"/>
                  </a:ext>
                </a:extLst>
              </a:tr>
            </a:tbl>
          </a:graphicData>
        </a:graphic>
      </p:graphicFrame>
      <p:sp>
        <p:nvSpPr>
          <p:cNvPr id="15" name="Rectangle 14">
            <a:extLst>
              <a:ext uri="{FF2B5EF4-FFF2-40B4-BE49-F238E27FC236}">
                <a16:creationId xmlns:a16="http://schemas.microsoft.com/office/drawing/2014/main" id="{271936FA-2DFF-6C4E-2AD0-A8FA7CE22ACC}"/>
              </a:ext>
            </a:extLst>
          </p:cNvPr>
          <p:cNvSpPr/>
          <p:nvPr/>
        </p:nvSpPr>
        <p:spPr>
          <a:xfrm>
            <a:off x="2634813" y="5224531"/>
            <a:ext cx="6871448" cy="129413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变量说明表是对数据集中的每一列变量进行描述的表格</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定性变量：需要关注它的取值水平和频数统计</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定量变量：需要关注它的单位及取值范围</a:t>
            </a:r>
          </a:p>
        </p:txBody>
      </p:sp>
    </p:spTree>
    <p:extLst>
      <p:ext uri="{BB962C8B-B14F-4D97-AF65-F5344CB8AC3E}">
        <p14:creationId xmlns:p14="http://schemas.microsoft.com/office/powerpoint/2010/main" val="279033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分组汇总统计表</a:t>
            </a:r>
          </a:p>
        </p:txBody>
      </p:sp>
      <p:graphicFrame>
        <p:nvGraphicFramePr>
          <p:cNvPr id="14" name="Table 13">
            <a:extLst>
              <a:ext uri="{FF2B5EF4-FFF2-40B4-BE49-F238E27FC236}">
                <a16:creationId xmlns:a16="http://schemas.microsoft.com/office/drawing/2014/main" id="{79CB6F14-850C-0806-0367-751C8DA94864}"/>
              </a:ext>
            </a:extLst>
          </p:cNvPr>
          <p:cNvGraphicFramePr>
            <a:graphicFrameLocks noGrp="1"/>
          </p:cNvGraphicFramePr>
          <p:nvPr>
            <p:extLst>
              <p:ext uri="{D42A27DB-BD31-4B8C-83A1-F6EECF244321}">
                <p14:modId xmlns:p14="http://schemas.microsoft.com/office/powerpoint/2010/main" val="799715836"/>
              </p:ext>
            </p:extLst>
          </p:nvPr>
        </p:nvGraphicFramePr>
        <p:xfrm>
          <a:off x="3118068" y="986400"/>
          <a:ext cx="4766758" cy="4032000"/>
        </p:xfrm>
        <a:graphic>
          <a:graphicData uri="http://schemas.openxmlformats.org/drawingml/2006/table">
            <a:tbl>
              <a:tblPr>
                <a:tableStyleId>{69CF1AB2-1976-4502-BF36-3FF5EA218861}</a:tableStyleId>
              </a:tblPr>
              <a:tblGrid>
                <a:gridCol w="1137353">
                  <a:extLst>
                    <a:ext uri="{9D8B030D-6E8A-4147-A177-3AD203B41FA5}">
                      <a16:colId xmlns:a16="http://schemas.microsoft.com/office/drawing/2014/main" val="1587642218"/>
                    </a:ext>
                  </a:extLst>
                </a:gridCol>
                <a:gridCol w="1958002">
                  <a:extLst>
                    <a:ext uri="{9D8B030D-6E8A-4147-A177-3AD203B41FA5}">
                      <a16:colId xmlns:a16="http://schemas.microsoft.com/office/drawing/2014/main" val="1919546128"/>
                    </a:ext>
                  </a:extLst>
                </a:gridCol>
                <a:gridCol w="1671403">
                  <a:extLst>
                    <a:ext uri="{9D8B030D-6E8A-4147-A177-3AD203B41FA5}">
                      <a16:colId xmlns:a16="http://schemas.microsoft.com/office/drawing/2014/main" val="417480622"/>
                    </a:ext>
                  </a:extLst>
                </a:gridCol>
              </a:tblGrid>
              <a:tr h="288000">
                <a:tc>
                  <a:txBody>
                    <a:bodyPr/>
                    <a:lstStyle/>
                    <a:p>
                      <a:pPr algn="ctr" fontAlgn="ctr"/>
                      <a:r>
                        <a:rPr lang="zh-CN" altLang="en-US" sz="1100" b="1" u="none" strike="noStrike" dirty="0">
                          <a:solidFill>
                            <a:schemeClr val="bg1"/>
                          </a:solidFill>
                          <a:effectLst/>
                          <a:latin typeface="Microsoft YaHei" panose="020B0503020204020204" pitchFamily="34" charset="-122"/>
                          <a:ea typeface="Microsoft YaHei" panose="020B0503020204020204" pitchFamily="34" charset="-122"/>
                        </a:rPr>
                        <a:t>小说类型</a:t>
                      </a:r>
                      <a:endParaRPr lang="zh-CN" altLang="en-US" sz="11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chemeClr val="accent1"/>
                    </a:solidFill>
                  </a:tcPr>
                </a:tc>
                <a:tc>
                  <a:txBody>
                    <a:bodyPr/>
                    <a:lstStyle/>
                    <a:p>
                      <a:pPr algn="ctr" fontAlgn="ctr"/>
                      <a:r>
                        <a:rPr lang="zh-CN" altLang="en-US" sz="1100" b="1" u="none" strike="noStrike" dirty="0">
                          <a:solidFill>
                            <a:schemeClr val="bg1"/>
                          </a:solidFill>
                          <a:effectLst/>
                          <a:latin typeface="Microsoft YaHei" panose="020B0503020204020204" pitchFamily="34" charset="-122"/>
                          <a:ea typeface="Microsoft YaHei" panose="020B0503020204020204" pitchFamily="34" charset="-122"/>
                        </a:rPr>
                        <a:t>平均评分</a:t>
                      </a:r>
                      <a:endParaRPr lang="zh-CN" altLang="en-US" sz="11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chemeClr val="accent1"/>
                    </a:solidFill>
                  </a:tcPr>
                </a:tc>
                <a:tc>
                  <a:txBody>
                    <a:bodyPr/>
                    <a:lstStyle/>
                    <a:p>
                      <a:pPr algn="ctr" fontAlgn="ctr"/>
                      <a:r>
                        <a:rPr lang="zh-CN" altLang="en-US" sz="1100" b="1" u="none" strike="noStrike" dirty="0">
                          <a:solidFill>
                            <a:schemeClr val="bg1"/>
                          </a:solidFill>
                          <a:effectLst/>
                          <a:latin typeface="Microsoft YaHei" panose="020B0503020204020204" pitchFamily="34" charset="-122"/>
                          <a:ea typeface="Microsoft YaHei" panose="020B0503020204020204" pitchFamily="34" charset="-122"/>
                        </a:rPr>
                        <a:t>最大评论数</a:t>
                      </a:r>
                      <a:endParaRPr lang="zh-CN" altLang="en-US" sz="11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chemeClr val="accent1"/>
                    </a:solidFill>
                  </a:tcPr>
                </a:tc>
                <a:extLst>
                  <a:ext uri="{0D108BD9-81ED-4DB2-BD59-A6C34878D82A}">
                    <a16:rowId xmlns:a16="http://schemas.microsoft.com/office/drawing/2014/main" val="1382067468"/>
                  </a:ext>
                </a:extLst>
              </a:tr>
              <a:tr h="288000">
                <a:tc>
                  <a:txBody>
                    <a:bodyPr/>
                    <a:lstStyle/>
                    <a:p>
                      <a:pPr algn="ctr" fontAlgn="ctr"/>
                      <a:r>
                        <a:rPr lang="zh-CN" altLang="en-US" sz="1100" b="0" u="none" strike="noStrike" dirty="0">
                          <a:solidFill>
                            <a:srgbClr val="000000"/>
                          </a:solidFill>
                          <a:effectLst/>
                          <a:latin typeface="Microsoft YaHei" panose="020B0503020204020204" pitchFamily="34" charset="-122"/>
                          <a:ea typeface="Microsoft YaHei" panose="020B0503020204020204" pitchFamily="34" charset="-122"/>
                        </a:rPr>
                        <a:t>都市小说</a:t>
                      </a:r>
                      <a:endParaRPr lang="zh-CN" altLang="en-US"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9.1305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183799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999386806"/>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二次元小说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8.2197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23428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28715272"/>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军事小说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9.3750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92845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55367547"/>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科幻小说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8.9260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369417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85626587"/>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历史小说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9.0108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222505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25903351"/>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灵异小说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9.1000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17602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011875473"/>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奇幻小说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9.0154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231883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514552342"/>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体育小说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9.3276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27316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916310319"/>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武侠小说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8.1290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196111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472062430"/>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仙侠小说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8.9504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604560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013263132"/>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玄幻小说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9.1174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569756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30035620"/>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游戏小说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9.2165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237676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736632361"/>
                  </a:ext>
                </a:extLst>
              </a:tr>
              <a:tr h="288000">
                <a:tc>
                  <a:txBody>
                    <a:bodyPr/>
                    <a:lstStyle/>
                    <a:p>
                      <a:pPr algn="ctr" fontAlgn="ctr"/>
                      <a:r>
                        <a:rPr lang="zh-CN" altLang="en-US" sz="1100" b="0" u="none" strike="noStrike">
                          <a:solidFill>
                            <a:srgbClr val="000000"/>
                          </a:solidFill>
                          <a:effectLst/>
                          <a:latin typeface="Microsoft YaHei" panose="020B0503020204020204" pitchFamily="34" charset="-122"/>
                          <a:ea typeface="Microsoft YaHei" panose="020B0503020204020204" pitchFamily="34" charset="-122"/>
                        </a:rPr>
                        <a:t>职场小说</a:t>
                      </a:r>
                      <a:endParaRPr lang="zh-CN" altLang="en-US"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a:solidFill>
                            <a:srgbClr val="000000"/>
                          </a:solidFill>
                          <a:effectLst/>
                          <a:latin typeface="Microsoft YaHei" panose="020B0503020204020204" pitchFamily="34" charset="-122"/>
                          <a:ea typeface="Microsoft YaHei" panose="020B0503020204020204" pitchFamily="34" charset="-122"/>
                        </a:rPr>
                        <a:t>8.7307 </a:t>
                      </a:r>
                      <a:endParaRPr lang="en-CN" sz="11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ctr"/>
                      <a:r>
                        <a:rPr lang="en-CN" sz="1100" b="0" u="none" strike="noStrike" dirty="0">
                          <a:solidFill>
                            <a:srgbClr val="000000"/>
                          </a:solidFill>
                          <a:effectLst/>
                          <a:latin typeface="Microsoft YaHei" panose="020B0503020204020204" pitchFamily="34" charset="-122"/>
                          <a:ea typeface="Microsoft YaHei" panose="020B0503020204020204" pitchFamily="34" charset="-122"/>
                        </a:rPr>
                        <a:t>398307 </a:t>
                      </a:r>
                      <a:endParaRPr lang="en-CN" sz="11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891482714"/>
                  </a:ext>
                </a:extLst>
              </a:tr>
            </a:tbl>
          </a:graphicData>
        </a:graphic>
      </p:graphicFrame>
      <p:sp>
        <p:nvSpPr>
          <p:cNvPr id="15" name="Rectangle 14">
            <a:extLst>
              <a:ext uri="{FF2B5EF4-FFF2-40B4-BE49-F238E27FC236}">
                <a16:creationId xmlns:a16="http://schemas.microsoft.com/office/drawing/2014/main" id="{271936FA-2DFF-6C4E-2AD0-A8FA7CE22ACC}"/>
              </a:ext>
            </a:extLst>
          </p:cNvPr>
          <p:cNvSpPr/>
          <p:nvPr/>
        </p:nvSpPr>
        <p:spPr>
          <a:xfrm>
            <a:off x="1840870" y="5224531"/>
            <a:ext cx="7321153" cy="129413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当定性变量包含多个水平时，每个水平自成一组</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分组统计表按照各个类别进行汇总，描述类别内部各个变量的特征</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可以用于比较各个类别之间的差异</a:t>
            </a:r>
          </a:p>
        </p:txBody>
      </p:sp>
    </p:spTree>
    <p:extLst>
      <p:ext uri="{BB962C8B-B14F-4D97-AF65-F5344CB8AC3E}">
        <p14:creationId xmlns:p14="http://schemas.microsoft.com/office/powerpoint/2010/main" val="29017226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TotalTime>
  <Words>2148</Words>
  <Application>Microsoft Macintosh PowerPoint</Application>
  <PresentationFormat>Widescreen</PresentationFormat>
  <Paragraphs>245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Microsoft YaHei</vt:lpstr>
      <vt:lpstr>Microsoft YaHei</vt:lpstr>
      <vt:lpstr>STKaiti</vt:lpstr>
      <vt:lpstr>Arial</vt:lpstr>
      <vt:lpstr>Calibri</vt:lpstr>
      <vt:lpstr>Office 主题</vt:lpstr>
      <vt:lpstr>数据描述与可视化</vt:lpstr>
      <vt:lpstr>章节与案例引入</vt:lpstr>
      <vt:lpstr>南丁格尔的玫瑰饼图</vt:lpstr>
      <vt:lpstr>网络小说市场日渐繁荣</vt:lpstr>
      <vt:lpstr>数据介绍</vt:lpstr>
      <vt:lpstr>本章难点</vt:lpstr>
      <vt:lpstr>统计表格</vt:lpstr>
      <vt:lpstr>变量说明表</vt:lpstr>
      <vt:lpstr>分组汇总统计表</vt:lpstr>
      <vt:lpstr>数据可视化基础</vt:lpstr>
      <vt:lpstr>柱状图</vt:lpstr>
      <vt:lpstr>柱状图</vt:lpstr>
      <vt:lpstr>饼图 &amp; 直方图</vt:lpstr>
      <vt:lpstr>折线图</vt:lpstr>
      <vt:lpstr>箱线图</vt:lpstr>
      <vt:lpstr>散点图 &amp; 相关系数图</vt:lpstr>
      <vt:lpstr>数据可视化进阶</vt:lpstr>
      <vt:lpstr>ggplot2 包</vt:lpstr>
      <vt:lpstr>ggplot2 包：单个定性变量作图</vt:lpstr>
      <vt:lpstr>ggplot2 包：单个定量变量作图</vt:lpstr>
      <vt:lpstr>ggplot2 包：两个变量作图</vt:lpstr>
      <vt:lpstr>plotly包：实现交互可视化</vt:lpstr>
      <vt:lpstr>plotly包：实现交互可视化</vt:lpstr>
      <vt:lpstr>本章习题</vt:lpstr>
      <vt:lpstr>本章习题</vt:lpstr>
      <vt:lpstr>本章习题</vt:lpstr>
      <vt:lpstr>本章习题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Microsoft Office User</cp:lastModifiedBy>
  <cp:revision>150</cp:revision>
  <dcterms:created xsi:type="dcterms:W3CDTF">2014-04-01T11:22:20Z</dcterms:created>
  <dcterms:modified xsi:type="dcterms:W3CDTF">2022-07-01T05:04:34Z</dcterms:modified>
</cp:coreProperties>
</file>